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25" r:id="rId3"/>
    <p:sldId id="257" r:id="rId4"/>
    <p:sldId id="263" r:id="rId5"/>
    <p:sldId id="264" r:id="rId6"/>
    <p:sldId id="259" r:id="rId7"/>
    <p:sldId id="266" r:id="rId8"/>
    <p:sldId id="275" r:id="rId9"/>
    <p:sldId id="282" r:id="rId10"/>
    <p:sldId id="301" r:id="rId11"/>
    <p:sldId id="265" r:id="rId12"/>
    <p:sldId id="299" r:id="rId13"/>
    <p:sldId id="312" r:id="rId14"/>
    <p:sldId id="261" r:id="rId15"/>
    <p:sldId id="326" r:id="rId16"/>
    <p:sldId id="327" r:id="rId17"/>
    <p:sldId id="328" r:id="rId18"/>
    <p:sldId id="329" r:id="rId19"/>
    <p:sldId id="290" r:id="rId20"/>
    <p:sldId id="279" r:id="rId21"/>
    <p:sldId id="278" r:id="rId22"/>
    <p:sldId id="314" r:id="rId23"/>
    <p:sldId id="315" r:id="rId24"/>
    <p:sldId id="323" r:id="rId25"/>
    <p:sldId id="316" r:id="rId26"/>
    <p:sldId id="320" r:id="rId27"/>
    <p:sldId id="324" r:id="rId28"/>
    <p:sldId id="322" r:id="rId29"/>
    <p:sldId id="321" r:id="rId30"/>
    <p:sldId id="305" r:id="rId31"/>
    <p:sldId id="260" r:id="rId32"/>
    <p:sldId id="276" r:id="rId33"/>
    <p:sldId id="268" r:id="rId34"/>
    <p:sldId id="298" r:id="rId35"/>
    <p:sldId id="294" r:id="rId36"/>
    <p:sldId id="293" r:id="rId37"/>
    <p:sldId id="296" r:id="rId38"/>
    <p:sldId id="295" r:id="rId39"/>
    <p:sldId id="297" r:id="rId40"/>
    <p:sldId id="280" r:id="rId41"/>
    <p:sldId id="300" r:id="rId42"/>
    <p:sldId id="288" r:id="rId43"/>
    <p:sldId id="302" r:id="rId44"/>
    <p:sldId id="267" r:id="rId45"/>
    <p:sldId id="304" r:id="rId46"/>
    <p:sldId id="262" r:id="rId47"/>
    <p:sldId id="269" r:id="rId48"/>
    <p:sldId id="307" r:id="rId49"/>
    <p:sldId id="272" r:id="rId50"/>
    <p:sldId id="283" r:id="rId51"/>
    <p:sldId id="270" r:id="rId52"/>
    <p:sldId id="318" r:id="rId53"/>
    <p:sldId id="273" r:id="rId54"/>
    <p:sldId id="317" r:id="rId55"/>
    <p:sldId id="284" r:id="rId56"/>
    <p:sldId id="274" r:id="rId57"/>
    <p:sldId id="271" r:id="rId58"/>
    <p:sldId id="306" r:id="rId59"/>
    <p:sldId id="277" r:id="rId60"/>
    <p:sldId id="308" r:id="rId61"/>
    <p:sldId id="309" r:id="rId62"/>
    <p:sldId id="291" r:id="rId63"/>
    <p:sldId id="310" r:id="rId64"/>
    <p:sldId id="292" r:id="rId65"/>
    <p:sldId id="313" r:id="rId66"/>
    <p:sldId id="311" r:id="rId67"/>
    <p:sldId id="319"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41EB8D-955A-EB45-890D-FCE2C1EC76EB}">
          <p14:sldIdLst>
            <p14:sldId id="256"/>
          </p14:sldIdLst>
        </p14:section>
        <p14:section name="Untitled Section" id="{21739142-0B9F-884A-977E-6A7CA4E85A09}">
          <p14:sldIdLst>
            <p14:sldId id="325"/>
            <p14:sldId id="257"/>
            <p14:sldId id="263"/>
            <p14:sldId id="264"/>
            <p14:sldId id="259"/>
            <p14:sldId id="266"/>
            <p14:sldId id="275"/>
            <p14:sldId id="282"/>
            <p14:sldId id="301"/>
            <p14:sldId id="265"/>
            <p14:sldId id="299"/>
            <p14:sldId id="312"/>
            <p14:sldId id="261"/>
            <p14:sldId id="326"/>
            <p14:sldId id="327"/>
            <p14:sldId id="328"/>
            <p14:sldId id="329"/>
            <p14:sldId id="290"/>
            <p14:sldId id="279"/>
            <p14:sldId id="278"/>
            <p14:sldId id="314"/>
            <p14:sldId id="315"/>
            <p14:sldId id="323"/>
            <p14:sldId id="316"/>
            <p14:sldId id="320"/>
            <p14:sldId id="324"/>
            <p14:sldId id="322"/>
            <p14:sldId id="321"/>
            <p14:sldId id="305"/>
            <p14:sldId id="260"/>
            <p14:sldId id="276"/>
            <p14:sldId id="268"/>
            <p14:sldId id="298"/>
            <p14:sldId id="294"/>
            <p14:sldId id="293"/>
            <p14:sldId id="296"/>
            <p14:sldId id="295"/>
            <p14:sldId id="297"/>
            <p14:sldId id="280"/>
            <p14:sldId id="300"/>
            <p14:sldId id="288"/>
            <p14:sldId id="302"/>
            <p14:sldId id="267"/>
            <p14:sldId id="304"/>
            <p14:sldId id="262"/>
            <p14:sldId id="269"/>
            <p14:sldId id="307"/>
            <p14:sldId id="272"/>
            <p14:sldId id="283"/>
            <p14:sldId id="270"/>
            <p14:sldId id="318"/>
            <p14:sldId id="273"/>
            <p14:sldId id="317"/>
            <p14:sldId id="284"/>
            <p14:sldId id="274"/>
            <p14:sldId id="271"/>
            <p14:sldId id="306"/>
            <p14:sldId id="277"/>
            <p14:sldId id="308"/>
            <p14:sldId id="309"/>
            <p14:sldId id="291"/>
            <p14:sldId id="310"/>
            <p14:sldId id="292"/>
            <p14:sldId id="313"/>
            <p14:sldId id="311"/>
            <p14:sldId id="31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C5F"/>
    <a:srgbClr val="FFC8D7"/>
    <a:srgbClr val="FF67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42" autoAdjust="0"/>
  </p:normalViewPr>
  <p:slideViewPr>
    <p:cSldViewPr snapToGrid="0" snapToObjects="1">
      <p:cViewPr>
        <p:scale>
          <a:sx n="87" d="100"/>
          <a:sy n="87" d="100"/>
        </p:scale>
        <p:origin x="-1688" y="-4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41406-4481-4945-9DA4-C2F2B4F2EDC2}" type="datetimeFigureOut">
              <a:rPr lang="en-US" smtClean="0"/>
              <a:t>12/11/16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3FE914-3607-FF4F-A712-F6EEC9D7F04A}" type="slidenum">
              <a:rPr lang="en-US" smtClean="0"/>
              <a:t>‹#›</a:t>
            </a:fld>
            <a:endParaRPr lang="en-US"/>
          </a:p>
        </p:txBody>
      </p:sp>
    </p:spTree>
    <p:extLst>
      <p:ext uri="{BB962C8B-B14F-4D97-AF65-F5344CB8AC3E}">
        <p14:creationId xmlns:p14="http://schemas.microsoft.com/office/powerpoint/2010/main" val="17308445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FE914-3607-FF4F-A712-F6EEC9D7F04A}" type="slidenum">
              <a:rPr lang="en-US" smtClean="0"/>
              <a:t>54</a:t>
            </a:fld>
            <a:endParaRPr lang="en-US"/>
          </a:p>
        </p:txBody>
      </p:sp>
    </p:spTree>
    <p:extLst>
      <p:ext uri="{BB962C8B-B14F-4D97-AF65-F5344CB8AC3E}">
        <p14:creationId xmlns:p14="http://schemas.microsoft.com/office/powerpoint/2010/main" val="348718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FE914-3607-FF4F-A712-F6EEC9D7F04A}" type="slidenum">
              <a:rPr lang="en-US" smtClean="0"/>
              <a:t>61</a:t>
            </a:fld>
            <a:endParaRPr lang="en-US"/>
          </a:p>
        </p:txBody>
      </p:sp>
    </p:spTree>
    <p:extLst>
      <p:ext uri="{BB962C8B-B14F-4D97-AF65-F5344CB8AC3E}">
        <p14:creationId xmlns:p14="http://schemas.microsoft.com/office/powerpoint/2010/main" val="129569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4D8DEE8-7A87-4E01-8ADE-4C49CDD43F74}" type="datetime1">
              <a:rPr lang="en-US" smtClean="0"/>
              <a:pPr/>
              <a:t>12/11/16</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x-none"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F8F9461-E3EB-40CD-B93F-E5CBBBD8E0BA}" type="datetimeFigureOut">
              <a:rPr lang="en-US" smtClean="0"/>
              <a:pPr/>
              <a:t>12/11/16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x-none"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10"/>
          </p:nvPr>
        </p:nvSpPr>
        <p:spPr/>
        <p:txBody>
          <a:bodyPr/>
          <a:lstStyle/>
          <a:p>
            <a:fld id="{60578FA3-38AD-400D-A4D2-18E8EF129E5F}" type="datetime1">
              <a:rPr lang="en-US" smtClean="0"/>
              <a:pPr/>
              <a:t>12/11/16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F7886C9C-DC18-4195-8FD5-A50AA931D41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pPr/>
              <a:t>12/11/16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
        <p:nvSpPr>
          <p:cNvPr id="7" name="Title 6"/>
          <p:cNvSpPr>
            <a:spLocks noGrp="1"/>
          </p:cNvSpPr>
          <p:nvPr>
            <p:ph type="title"/>
          </p:nvPr>
        </p:nvSpPr>
        <p:spPr/>
        <p:txBody>
          <a:bodyPr/>
          <a:lstStyle/>
          <a:p>
            <a:r>
              <a:rPr lang="x-none"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4A8BBF0-342D-409A-9C0A-B1B451E92883}" type="datetime1">
              <a:rPr lang="en-US" smtClean="0"/>
              <a:pPr/>
              <a:t>12/11/16</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lgn="r"/>
            <a:fld id="{F7886C9C-DC18-4195-8FD5-A50AA931D419}" type="slidenum">
              <a:rPr lang="en-US" smtClean="0"/>
              <a:pPr algn="r"/>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x-none"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5" name="Date Placeholder 4"/>
          <p:cNvSpPr>
            <a:spLocks noGrp="1"/>
          </p:cNvSpPr>
          <p:nvPr>
            <p:ph type="dt" sz="half" idx="10"/>
          </p:nvPr>
        </p:nvSpPr>
        <p:spPr/>
        <p:txBody>
          <a:bodyPr/>
          <a:lstStyle/>
          <a:p>
            <a:fld id="{345DA190-4BDC-4D39-B5BB-A14B3E8B1B3D}" type="datetime1">
              <a:rPr lang="en-US" smtClean="0"/>
              <a:pPr/>
              <a:t>12/11/16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8" name="Title 7"/>
          <p:cNvSpPr>
            <a:spLocks noGrp="1"/>
          </p:cNvSpPr>
          <p:nvPr>
            <p:ph type="title"/>
          </p:nvPr>
        </p:nvSpPr>
        <p:spPr/>
        <p:txBody>
          <a:bodyPr/>
          <a:lstStyle/>
          <a:p>
            <a:r>
              <a:rPr lang="x-none"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7" name="Date Placeholder 6"/>
          <p:cNvSpPr>
            <a:spLocks noGrp="1"/>
          </p:cNvSpPr>
          <p:nvPr>
            <p:ph type="dt" sz="half" idx="10"/>
          </p:nvPr>
        </p:nvSpPr>
        <p:spPr/>
        <p:txBody>
          <a:bodyPr/>
          <a:lstStyle/>
          <a:p>
            <a:fld id="{581D52F2-9B11-4FC0-9217-7D20B3AC9849}" type="datetime1">
              <a:rPr lang="en-US" smtClean="0"/>
              <a:pPr/>
              <a:t>12/11/16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p:txBody>
          <a:bodyPr/>
          <a:lstStyle/>
          <a:p>
            <a:r>
              <a:rPr lang="x-none"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F13737-8506-438E-ABC0-0BE7E06DCCA6}" type="datetime1">
              <a:rPr lang="en-US" smtClean="0"/>
              <a:pPr/>
              <a:t>12/11/16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a:p>
        </p:txBody>
      </p:sp>
      <p:sp>
        <p:nvSpPr>
          <p:cNvPr id="6" name="Title 5"/>
          <p:cNvSpPr>
            <a:spLocks noGrp="1"/>
          </p:cNvSpPr>
          <p:nvPr>
            <p:ph type="title"/>
          </p:nvPr>
        </p:nvSpPr>
        <p:spPr/>
        <p:txBody>
          <a:bodyPr/>
          <a:lstStyle/>
          <a:p>
            <a:r>
              <a:rPr lang="x-none"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41D58AA-1C84-40C9-BFEE-631CCB17636C}" type="datetime1">
              <a:rPr lang="en-US" smtClean="0"/>
              <a:pPr/>
              <a:t>12/11/16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86C9C-DC18-4195-8FD5-A50AA931D4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936542C1-4E96-413B-B72E-6C4B39D85C9D}" type="datetime1">
              <a:rPr lang="en-US" smtClean="0"/>
              <a:pPr/>
              <a:t>12/11/16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F7886C9C-DC18-4195-8FD5-A50AA931D41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x-none"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F0542AA2-D442-471A-9D69-80392E1E581D}" type="datetime1">
              <a:rPr lang="en-US" smtClean="0"/>
              <a:pPr/>
              <a:t>12/11/16</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x-none"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x-none"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EC43563C-D9B3-4432-B336-144C997D6215}" type="datetime1">
              <a:rPr lang="en-US" smtClean="0"/>
              <a:pPr/>
              <a:t>12/11/16</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9" Type="http://schemas.openxmlformats.org/officeDocument/2006/relationships/slide" Target="slide19.xml"/><Relationship Id="rId20" Type="http://schemas.openxmlformats.org/officeDocument/2006/relationships/slide" Target="slide47.xml"/><Relationship Id="rId21" Type="http://schemas.openxmlformats.org/officeDocument/2006/relationships/slide" Target="slide49.xml"/><Relationship Id="rId22" Type="http://schemas.openxmlformats.org/officeDocument/2006/relationships/slide" Target="slide50.xml"/><Relationship Id="rId23" Type="http://schemas.openxmlformats.org/officeDocument/2006/relationships/slide" Target="slide55.xml"/><Relationship Id="rId24" Type="http://schemas.openxmlformats.org/officeDocument/2006/relationships/slide" Target="slide56.xml"/><Relationship Id="rId25" Type="http://schemas.openxmlformats.org/officeDocument/2006/relationships/slide" Target="slide57.xml"/><Relationship Id="rId26" Type="http://schemas.openxmlformats.org/officeDocument/2006/relationships/slide" Target="slide59.xml"/><Relationship Id="rId27" Type="http://schemas.openxmlformats.org/officeDocument/2006/relationships/slide" Target="slide60.xml"/><Relationship Id="rId28" Type="http://schemas.openxmlformats.org/officeDocument/2006/relationships/slide" Target="slide61.xml"/><Relationship Id="rId29" Type="http://schemas.openxmlformats.org/officeDocument/2006/relationships/slide" Target="slide62.xml"/><Relationship Id="rId30" Type="http://schemas.openxmlformats.org/officeDocument/2006/relationships/slide" Target="slide65.xml"/><Relationship Id="rId10" Type="http://schemas.openxmlformats.org/officeDocument/2006/relationships/slide" Target="slide20.xml"/><Relationship Id="rId11" Type="http://schemas.openxmlformats.org/officeDocument/2006/relationships/slide" Target="slide21.xml"/><Relationship Id="rId12" Type="http://schemas.openxmlformats.org/officeDocument/2006/relationships/slide" Target="slide30.xml"/><Relationship Id="rId13" Type="http://schemas.openxmlformats.org/officeDocument/2006/relationships/slide" Target="slide31.xml"/><Relationship Id="rId14" Type="http://schemas.openxmlformats.org/officeDocument/2006/relationships/slide" Target="slide32.xml"/><Relationship Id="rId15" Type="http://schemas.openxmlformats.org/officeDocument/2006/relationships/slide" Target="slide33.xml"/><Relationship Id="rId16" Type="http://schemas.openxmlformats.org/officeDocument/2006/relationships/slide" Target="slide40.xml"/><Relationship Id="rId17" Type="http://schemas.openxmlformats.org/officeDocument/2006/relationships/slide" Target="slide41.xml"/><Relationship Id="rId18" Type="http://schemas.openxmlformats.org/officeDocument/2006/relationships/slide" Target="slide42.xml"/><Relationship Id="rId19" Type="http://schemas.openxmlformats.org/officeDocument/2006/relationships/slide" Target="slide45.xml"/><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6.xml"/><Relationship Id="rId4" Type="http://schemas.openxmlformats.org/officeDocument/2006/relationships/slide" Target="slide8.xml"/><Relationship Id="rId5" Type="http://schemas.openxmlformats.org/officeDocument/2006/relationships/slide" Target="slide9.xml"/><Relationship Id="rId6" Type="http://schemas.openxmlformats.org/officeDocument/2006/relationships/slide" Target="slide13.xml"/><Relationship Id="rId7" Type="http://schemas.openxmlformats.org/officeDocument/2006/relationships/slide" Target="slide14.xml"/><Relationship Id="rId8" Type="http://schemas.openxmlformats.org/officeDocument/2006/relationships/slide" Target="slide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nelook.com/thesaurus/" TargetMode="Externa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www.thesaurus.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ordnetweb.princeton.edu/perl/webwn"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hymezone.com/" TargetMode="Externa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hyperlink" Target="http://homepage.ntu.edu.tw/~karchung/Karen/Karen_Chung_publications.htm%23CET" TargetMode="External"/><Relationship Id="rId4" Type="http://schemas.openxmlformats.org/officeDocument/2006/relationships/hyperlink" Target="http://eepurl.com/505qT" TargetMode="External"/><Relationship Id="rId5" Type="http://schemas.openxmlformats.org/officeDocument/2006/relationships/hyperlink" Target="http://ocw.aca.ntu.edu.tw/ntu-ocw/index.php/ocw/cou/101S102" TargetMode="External"/><Relationship Id="rId6" Type="http://schemas.openxmlformats.org/officeDocument/2006/relationships/hyperlink" Target="http://homepage.ntu.edu.tw/~karchung/phonetics/dictations.htm" TargetMode="External"/><Relationship Id="rId7" Type="http://schemas.openxmlformats.org/officeDocument/2006/relationships/hyperlink" Target="http://homepage.ntu.edu.tw/~karchung/miniconversations/MC.htm" TargetMode="External"/><Relationship Id="rId8"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hyperlink" Target="https://www.facebook.com/Karen-on-Ivy-League-Analytical-English-234235001756/"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121116" y="1757904"/>
            <a:ext cx="1870484" cy="1662673"/>
          </a:xfrm>
        </p:spPr>
        <p:txBody>
          <a:bodyPr>
            <a:normAutofit fontScale="92500" lnSpcReduction="10000"/>
          </a:bodyPr>
          <a:lstStyle/>
          <a:p>
            <a:r>
              <a:rPr lang="en-US" sz="2800" smtClean="0"/>
              <a:t>When </a:t>
            </a:r>
            <a:r>
              <a:rPr lang="en-US" altLang="zh-TW" sz="2800" smtClean="0"/>
              <a:t>Just </a:t>
            </a:r>
            <a:r>
              <a:rPr lang="en-US" sz="2800" b="1" smtClean="0">
                <a:solidFill>
                  <a:srgbClr val="008000"/>
                </a:solidFill>
              </a:rPr>
              <a:t>EARS</a:t>
            </a:r>
            <a:r>
              <a:rPr lang="en-US" sz="2800" smtClean="0"/>
              <a:t> </a:t>
            </a:r>
            <a:r>
              <a:rPr lang="en-US" sz="2800" dirty="0" smtClean="0"/>
              <a:t>Aren’t </a:t>
            </a:r>
            <a:r>
              <a:rPr lang="en-US" sz="2800" smtClean="0"/>
              <a:t>Enough!</a:t>
            </a:r>
            <a:endParaRPr lang="en-US" dirty="0"/>
          </a:p>
        </p:txBody>
      </p:sp>
      <p:sp>
        <p:nvSpPr>
          <p:cNvPr id="3" name="Title 2"/>
          <p:cNvSpPr>
            <a:spLocks noGrp="1"/>
          </p:cNvSpPr>
          <p:nvPr>
            <p:ph type="title"/>
          </p:nvPr>
        </p:nvSpPr>
        <p:spPr>
          <a:xfrm>
            <a:off x="481743" y="335783"/>
            <a:ext cx="6300057" cy="2335881"/>
          </a:xfrm>
        </p:spPr>
        <p:txBody>
          <a:bodyPr/>
          <a:lstStyle/>
          <a:p>
            <a:pPr algn="ctr"/>
            <a:r>
              <a:rPr lang="en-US" sz="5400" smtClean="0">
                <a:latin typeface="Stencil"/>
                <a:cs typeface="Stencil"/>
              </a:rPr>
              <a:t/>
            </a:r>
            <a:br>
              <a:rPr lang="en-US" sz="5400" smtClean="0">
                <a:latin typeface="Stencil"/>
                <a:cs typeface="Stencil"/>
              </a:rPr>
            </a:br>
            <a:r>
              <a:rPr lang="en-US" sz="3200" smtClean="0">
                <a:solidFill>
                  <a:schemeClr val="accent1">
                    <a:lumMod val="40000"/>
                    <a:lumOff val="60000"/>
                  </a:schemeClr>
                </a:solidFill>
                <a:latin typeface="Baoli SC Regular"/>
                <a:cs typeface="Baoli SC Regular"/>
              </a:rPr>
              <a:t>Magic bag of</a:t>
            </a:r>
            <a:r>
              <a:rPr lang="en-US" sz="3200" smtClean="0">
                <a:solidFill>
                  <a:schemeClr val="accent1">
                    <a:lumMod val="40000"/>
                    <a:lumOff val="60000"/>
                  </a:schemeClr>
                </a:solidFill>
                <a:latin typeface="Desdemona"/>
                <a:cs typeface="Desdemona"/>
              </a:rPr>
              <a:t/>
            </a:r>
            <a:br>
              <a:rPr lang="en-US" sz="3200" smtClean="0">
                <a:solidFill>
                  <a:schemeClr val="accent1">
                    <a:lumMod val="40000"/>
                    <a:lumOff val="60000"/>
                  </a:schemeClr>
                </a:solidFill>
                <a:latin typeface="Desdemona"/>
                <a:cs typeface="Desdemona"/>
              </a:rPr>
            </a:br>
            <a:r>
              <a:rPr lang="en-US" sz="4800" smtClean="0">
                <a:latin typeface="Stencil"/>
                <a:cs typeface="Stencil"/>
              </a:rPr>
              <a:t>30 </a:t>
            </a:r>
            <a:r>
              <a:rPr lang="en-US" sz="4800" dirty="0" smtClean="0">
                <a:latin typeface="Stencil"/>
                <a:cs typeface="Stencil"/>
              </a:rPr>
              <a:t>transcription tricks </a:t>
            </a:r>
            <a:r>
              <a:rPr lang="en-US" sz="5400" dirty="0" smtClean="0">
                <a:latin typeface="Stencil"/>
                <a:cs typeface="Stencil"/>
              </a:rPr>
              <a:t/>
            </a:r>
            <a:br>
              <a:rPr lang="en-US" sz="5400" dirty="0" smtClean="0">
                <a:latin typeface="Stencil"/>
                <a:cs typeface="Stencil"/>
              </a:rPr>
            </a:br>
            <a:endParaRPr lang="en-US" sz="5400" dirty="0">
              <a:latin typeface="Stencil"/>
              <a:cs typeface="Stencil"/>
            </a:endParaRPr>
          </a:p>
        </p:txBody>
      </p:sp>
      <p:pic>
        <p:nvPicPr>
          <p:cNvPr id="4" name="Picture 3" descr="do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116" y="3595768"/>
            <a:ext cx="1769578" cy="1783615"/>
          </a:xfrm>
          <a:prstGeom prst="rect">
            <a:avLst/>
          </a:prstGeom>
        </p:spPr>
      </p:pic>
      <p:sp>
        <p:nvSpPr>
          <p:cNvPr id="8" name="TextBox 7"/>
          <p:cNvSpPr txBox="1"/>
          <p:nvPr/>
        </p:nvSpPr>
        <p:spPr>
          <a:xfrm>
            <a:off x="991741" y="6223150"/>
            <a:ext cx="5562889" cy="430887"/>
          </a:xfrm>
          <a:prstGeom prst="rect">
            <a:avLst/>
          </a:prstGeom>
          <a:noFill/>
        </p:spPr>
        <p:txBody>
          <a:bodyPr wrap="square" rtlCol="0">
            <a:spAutoFit/>
          </a:bodyPr>
          <a:lstStyle/>
          <a:p>
            <a:r>
              <a:rPr lang="en-US" sz="1100"/>
              <a:t>https://www.allegistranscription.com/wp-content/uploads/2016/03/lady-headset.jpg</a:t>
            </a:r>
            <a:br>
              <a:rPr lang="en-US" sz="1100"/>
            </a:br>
            <a:r>
              <a:rPr lang="en-US" sz="1100"/>
              <a:t>http://www.plaqueoff.com/animal/img/_SDC/plaqueoff-page-DOG-LISTENING.jpeg</a:t>
            </a:r>
            <a:endParaRPr lang="en-US" sz="1100" dirty="0"/>
          </a:p>
        </p:txBody>
      </p:sp>
      <p:pic>
        <p:nvPicPr>
          <p:cNvPr id="7" name="Picture 6"/>
          <p:cNvPicPr>
            <a:picLocks noChangeAspect="1"/>
          </p:cNvPicPr>
          <p:nvPr/>
        </p:nvPicPr>
        <p:blipFill>
          <a:blip r:embed="rId3"/>
          <a:stretch>
            <a:fillRect/>
          </a:stretch>
        </p:blipFill>
        <p:spPr>
          <a:xfrm>
            <a:off x="1312585" y="2833808"/>
            <a:ext cx="4525467" cy="2545575"/>
          </a:xfrm>
          <a:prstGeom prst="rect">
            <a:avLst/>
          </a:prstGeom>
        </p:spPr>
      </p:pic>
      <p:sp>
        <p:nvSpPr>
          <p:cNvPr id="5" name="TextBox 4"/>
          <p:cNvSpPr txBox="1"/>
          <p:nvPr/>
        </p:nvSpPr>
        <p:spPr>
          <a:xfrm>
            <a:off x="1531559" y="5476832"/>
            <a:ext cx="4306493" cy="707886"/>
          </a:xfrm>
          <a:prstGeom prst="rect">
            <a:avLst/>
          </a:prstGeom>
          <a:noFill/>
        </p:spPr>
        <p:txBody>
          <a:bodyPr wrap="square" rtlCol="0">
            <a:spAutoFit/>
          </a:bodyPr>
          <a:lstStyle/>
          <a:p>
            <a:pPr algn="ctr"/>
            <a:r>
              <a:rPr lang="en-US" sz="2000" smtClean="0">
                <a:solidFill>
                  <a:schemeClr val="bg2">
                    <a:lumMod val="75000"/>
                  </a:schemeClr>
                </a:solidFill>
              </a:rPr>
              <a:t>Karen Steffen Chung  </a:t>
            </a:r>
            <a:r>
              <a:rPr lang="zh-TW" altLang="en-US" sz="2000" smtClean="0">
                <a:solidFill>
                  <a:schemeClr val="bg2">
                    <a:lumMod val="75000"/>
                  </a:schemeClr>
                </a:solidFill>
              </a:rPr>
              <a:t>史嘉琳</a:t>
            </a:r>
            <a:r>
              <a:rPr lang="en-US" altLang="zh-TW" sz="2000" smtClean="0">
                <a:solidFill>
                  <a:schemeClr val="bg2">
                    <a:lumMod val="75000"/>
                  </a:schemeClr>
                </a:solidFill>
              </a:rPr>
              <a:t>  </a:t>
            </a:r>
            <a:br>
              <a:rPr lang="en-US" altLang="zh-TW" sz="2000" smtClean="0">
                <a:solidFill>
                  <a:schemeClr val="bg2">
                    <a:lumMod val="75000"/>
                  </a:schemeClr>
                </a:solidFill>
              </a:rPr>
            </a:br>
            <a:r>
              <a:rPr lang="zh-TW" altLang="en-US" sz="2000" smtClean="0">
                <a:solidFill>
                  <a:schemeClr val="bg2">
                    <a:lumMod val="75000"/>
                  </a:schemeClr>
                </a:solidFill>
              </a:rPr>
              <a:t>台大外文系</a:t>
            </a:r>
            <a:r>
              <a:rPr lang="en-US" altLang="zh-TW" sz="2000" smtClean="0">
                <a:solidFill>
                  <a:schemeClr val="bg2">
                    <a:lumMod val="75000"/>
                  </a:schemeClr>
                </a:solidFill>
              </a:rPr>
              <a:t> </a:t>
            </a:r>
            <a:r>
              <a:rPr lang="zh-TW" altLang="en-US" sz="2000" smtClean="0">
                <a:solidFill>
                  <a:schemeClr val="bg2">
                    <a:lumMod val="75000"/>
                  </a:schemeClr>
                </a:solidFill>
              </a:rPr>
              <a:t>副教授</a:t>
            </a:r>
            <a:endParaRPr lang="en-US" sz="2000">
              <a:solidFill>
                <a:schemeClr val="bg2">
                  <a:lumMod val="75000"/>
                </a:schemeClr>
              </a:solidFill>
            </a:endParaRPr>
          </a:p>
        </p:txBody>
      </p:sp>
    </p:spTree>
    <p:extLst>
      <p:ext uri="{BB962C8B-B14F-4D97-AF65-F5344CB8AC3E}">
        <p14:creationId xmlns:p14="http://schemas.microsoft.com/office/powerpoint/2010/main" val="22964503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9333" y="1719071"/>
            <a:ext cx="8219559" cy="4407408"/>
          </a:xfrm>
        </p:spPr>
        <p:txBody>
          <a:bodyPr/>
          <a:lstStyle/>
          <a:p>
            <a:pPr marL="45720" indent="0">
              <a:buNone/>
            </a:pPr>
            <a:r>
              <a:rPr lang="en-US" sz="4000" smtClean="0">
                <a:solidFill>
                  <a:srgbClr val="0000FF"/>
                </a:solidFill>
              </a:rPr>
              <a:t> </a:t>
            </a:r>
          </a:p>
          <a:p>
            <a:r>
              <a:rPr lang="en-US" sz="4000" smtClean="0">
                <a:solidFill>
                  <a:srgbClr val="0000FF"/>
                </a:solidFill>
              </a:rPr>
              <a:t>cop</a:t>
            </a:r>
            <a:r>
              <a:rPr lang="en-US" sz="4000" smtClean="0"/>
              <a:t> </a:t>
            </a:r>
            <a:r>
              <a:rPr lang="en-US" sz="4000"/>
              <a:t>vs. </a:t>
            </a:r>
            <a:r>
              <a:rPr lang="en-US" sz="4000" smtClean="0">
                <a:solidFill>
                  <a:srgbClr val="FF6600"/>
                </a:solidFill>
              </a:rPr>
              <a:t>cob</a:t>
            </a:r>
            <a:br>
              <a:rPr lang="en-US" sz="4000" smtClean="0">
                <a:solidFill>
                  <a:srgbClr val="FF6600"/>
                </a:solidFill>
              </a:rPr>
            </a:br>
            <a:endParaRPr lang="en-US" sz="4000" smtClean="0">
              <a:solidFill>
                <a:srgbClr val="FF6600"/>
              </a:solidFill>
            </a:endParaRPr>
          </a:p>
          <a:p>
            <a:r>
              <a:rPr lang="en-US" sz="4000">
                <a:solidFill>
                  <a:srgbClr val="FF6600"/>
                </a:solidFill>
              </a:rPr>
              <a:t> </a:t>
            </a:r>
            <a:r>
              <a:rPr lang="en-US" sz="4000" smtClean="0">
                <a:solidFill>
                  <a:srgbClr val="0000FF"/>
                </a:solidFill>
              </a:rPr>
              <a:t>lit</a:t>
            </a:r>
            <a:r>
              <a:rPr lang="en-US" sz="4000" smtClean="0"/>
              <a:t> </a:t>
            </a:r>
            <a:r>
              <a:rPr lang="en-US" sz="4000"/>
              <a:t>vs. </a:t>
            </a:r>
            <a:r>
              <a:rPr lang="en-US" sz="4000" smtClean="0">
                <a:solidFill>
                  <a:srgbClr val="FF6600"/>
                </a:solidFill>
              </a:rPr>
              <a:t>lid</a:t>
            </a:r>
            <a:br>
              <a:rPr lang="en-US" sz="4000" smtClean="0">
                <a:solidFill>
                  <a:srgbClr val="FF6600"/>
                </a:solidFill>
              </a:rPr>
            </a:br>
            <a:endParaRPr lang="en-US" sz="4000" smtClean="0">
              <a:solidFill>
                <a:srgbClr val="FF6600"/>
              </a:solidFill>
            </a:endParaRPr>
          </a:p>
          <a:p>
            <a:r>
              <a:rPr lang="en-US" sz="4000" smtClean="0">
                <a:solidFill>
                  <a:srgbClr val="0000FF"/>
                </a:solidFill>
              </a:rPr>
              <a:t> duck</a:t>
            </a:r>
            <a:r>
              <a:rPr lang="en-US" sz="4000" smtClean="0"/>
              <a:t> </a:t>
            </a:r>
            <a:r>
              <a:rPr lang="en-US" sz="4000"/>
              <a:t>vs. </a:t>
            </a:r>
            <a:r>
              <a:rPr lang="en-US" sz="4000">
                <a:solidFill>
                  <a:srgbClr val="FF6600"/>
                </a:solidFill>
              </a:rPr>
              <a:t>dug</a:t>
            </a:r>
          </a:p>
          <a:p>
            <a:endParaRPr lang="en-US"/>
          </a:p>
        </p:txBody>
      </p:sp>
      <p:sp>
        <p:nvSpPr>
          <p:cNvPr id="3" name="Title 2"/>
          <p:cNvSpPr>
            <a:spLocks noGrp="1"/>
          </p:cNvSpPr>
          <p:nvPr>
            <p:ph type="title"/>
          </p:nvPr>
        </p:nvSpPr>
        <p:spPr/>
        <p:txBody>
          <a:bodyPr/>
          <a:lstStyle/>
          <a:p>
            <a:r>
              <a:rPr lang="en-US" smtClean="0"/>
              <a:t>Examples </a:t>
            </a:r>
            <a:r>
              <a:rPr lang="en-US" altLang="zh-TW"/>
              <a:t>of v</a:t>
            </a:r>
            <a:r>
              <a:rPr lang="en-US"/>
              <a:t>oiced vs.</a:t>
            </a:r>
            <a:br>
              <a:rPr lang="en-US"/>
            </a:br>
            <a:r>
              <a:rPr lang="en-US"/>
              <a:t>voiceless final stops</a:t>
            </a:r>
          </a:p>
        </p:txBody>
      </p:sp>
      <p:pic>
        <p:nvPicPr>
          <p:cNvPr id="4" name="Picture 3"/>
          <p:cNvPicPr>
            <a:picLocks noChangeAspect="1"/>
          </p:cNvPicPr>
          <p:nvPr/>
        </p:nvPicPr>
        <p:blipFill>
          <a:blip r:embed="rId2"/>
          <a:stretch>
            <a:fillRect/>
          </a:stretch>
        </p:blipFill>
        <p:spPr>
          <a:xfrm>
            <a:off x="4873446" y="2744661"/>
            <a:ext cx="3581694" cy="2768650"/>
          </a:xfrm>
          <a:prstGeom prst="rect">
            <a:avLst/>
          </a:prstGeom>
        </p:spPr>
      </p:pic>
      <p:sp>
        <p:nvSpPr>
          <p:cNvPr id="5" name="TextBox 4"/>
          <p:cNvSpPr txBox="1"/>
          <p:nvPr/>
        </p:nvSpPr>
        <p:spPr>
          <a:xfrm>
            <a:off x="2401507" y="6611577"/>
            <a:ext cx="3997197" cy="261610"/>
          </a:xfrm>
          <a:prstGeom prst="rect">
            <a:avLst/>
          </a:prstGeom>
          <a:noFill/>
        </p:spPr>
        <p:txBody>
          <a:bodyPr wrap="square" rtlCol="0">
            <a:spAutoFit/>
          </a:bodyPr>
          <a:lstStyle/>
          <a:p>
            <a:r>
              <a:rPr lang="en-US" sz="1100"/>
              <a:t>http://sunnyspeech.com/wp-content/uploads/2015/01/59.jpg</a:t>
            </a:r>
          </a:p>
        </p:txBody>
      </p:sp>
    </p:spTree>
    <p:extLst>
      <p:ext uri="{BB962C8B-B14F-4D97-AF65-F5344CB8AC3E}">
        <p14:creationId xmlns:p14="http://schemas.microsoft.com/office/powerpoint/2010/main" val="749938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368" y="1719070"/>
            <a:ext cx="8746542" cy="5011187"/>
          </a:xfrm>
        </p:spPr>
        <p:txBody>
          <a:bodyPr>
            <a:normAutofit fontScale="92500" lnSpcReduction="20000"/>
          </a:bodyPr>
          <a:lstStyle/>
          <a:p>
            <a:r>
              <a:rPr lang="en-US" sz="2600" smtClean="0"/>
              <a:t>They’re </a:t>
            </a:r>
            <a:r>
              <a:rPr lang="en-US" sz="2600" smtClean="0">
                <a:solidFill>
                  <a:srgbClr val="008000"/>
                </a:solidFill>
              </a:rPr>
              <a:t>challenging</a:t>
            </a:r>
            <a:r>
              <a:rPr lang="en-US" sz="2600" smtClean="0"/>
              <a:t>! But </a:t>
            </a:r>
            <a:r>
              <a:rPr lang="en-US" sz="2600" smtClean="0">
                <a:solidFill>
                  <a:srgbClr val="008000"/>
                </a:solidFill>
              </a:rPr>
              <a:t>stick with it </a:t>
            </a:r>
            <a:r>
              <a:rPr lang="en-US" sz="2600" smtClean="0"/>
              <a:t>and</a:t>
            </a:r>
            <a:br>
              <a:rPr lang="en-US" sz="2600" smtClean="0"/>
            </a:br>
            <a:r>
              <a:rPr lang="en-US" sz="2600" smtClean="0"/>
              <a:t>eventually you’ll get better at it!</a:t>
            </a:r>
            <a:endParaRPr lang="en-US" sz="2600"/>
          </a:p>
          <a:p>
            <a:endParaRPr lang="en-US" sz="3200" smtClean="0"/>
          </a:p>
          <a:p>
            <a:endParaRPr lang="en-US" sz="3200"/>
          </a:p>
          <a:p>
            <a:pPr marL="45720" indent="0">
              <a:buNone/>
            </a:pPr>
            <a:r>
              <a:rPr lang="en-US" sz="3200" smtClean="0"/>
              <a:t/>
            </a:r>
            <a:br>
              <a:rPr lang="en-US" sz="3200" smtClean="0"/>
            </a:br>
            <a:r>
              <a:rPr lang="en-US" sz="3200" smtClean="0"/>
              <a:t/>
            </a:r>
            <a:br>
              <a:rPr lang="en-US" sz="3200" smtClean="0"/>
            </a:br>
            <a:r>
              <a:rPr lang="en-US" sz="3200" smtClean="0"/>
              <a:t/>
            </a:r>
            <a:br>
              <a:rPr lang="en-US" sz="3200" smtClean="0"/>
            </a:br>
            <a:r>
              <a:rPr lang="en-US" sz="3200" smtClean="0"/>
              <a:t/>
            </a:r>
            <a:br>
              <a:rPr lang="en-US" sz="3200" smtClean="0"/>
            </a:br>
            <a:r>
              <a:rPr lang="en-US" sz="3200" smtClean="0"/>
              <a:t/>
            </a:r>
            <a:br>
              <a:rPr lang="en-US" sz="3200" smtClean="0"/>
            </a:br>
            <a:r>
              <a:rPr lang="en-US" sz="3200" smtClean="0"/>
              <a:t/>
            </a:r>
            <a:br>
              <a:rPr lang="en-US" sz="3200" smtClean="0"/>
            </a:br>
            <a:r>
              <a:rPr lang="en-US" sz="3200" smtClean="0"/>
              <a:t/>
            </a:r>
            <a:br>
              <a:rPr lang="en-US" sz="3200" smtClean="0"/>
            </a:br>
            <a:endParaRPr lang="en-US" sz="3200" smtClean="0"/>
          </a:p>
          <a:p>
            <a:r>
              <a:rPr lang="en-US" sz="2100" smtClean="0"/>
              <a:t>http://homepage.ntu.edu.tw/~karchung/phonetics/dictations.htm</a:t>
            </a:r>
            <a:endParaRPr lang="en-US" sz="2100"/>
          </a:p>
        </p:txBody>
      </p:sp>
      <p:sp>
        <p:nvSpPr>
          <p:cNvPr id="3" name="Title 2"/>
          <p:cNvSpPr>
            <a:spLocks noGrp="1"/>
          </p:cNvSpPr>
          <p:nvPr>
            <p:ph type="title"/>
          </p:nvPr>
        </p:nvSpPr>
        <p:spPr/>
        <p:txBody>
          <a:bodyPr/>
          <a:lstStyle/>
          <a:p>
            <a:r>
              <a:rPr lang="en-US" sz="4400" smtClean="0"/>
              <a:t>Do Practice dictations</a:t>
            </a:r>
            <a:endParaRPr lang="en-US" sz="4400"/>
          </a:p>
        </p:txBody>
      </p:sp>
      <p:pic>
        <p:nvPicPr>
          <p:cNvPr id="4" name="Picture 3" descr="Screen Shot 2016-09-03 at 10.18.00 AM.png"/>
          <p:cNvPicPr>
            <a:picLocks noChangeAspect="1"/>
          </p:cNvPicPr>
          <p:nvPr/>
        </p:nvPicPr>
        <p:blipFill rotWithShape="1">
          <a:blip r:embed="rId2" cstate="print">
            <a:extLst>
              <a:ext uri="{28A0092B-C50C-407E-A947-70E740481C1C}">
                <a14:useLocalDpi xmlns:a14="http://schemas.microsoft.com/office/drawing/2010/main" val="0"/>
              </a:ext>
            </a:extLst>
          </a:blip>
          <a:srcRect t="12649"/>
          <a:stretch/>
        </p:blipFill>
        <p:spPr>
          <a:xfrm>
            <a:off x="1474427" y="2678978"/>
            <a:ext cx="5883108" cy="3211835"/>
          </a:xfrm>
          <a:prstGeom prst="rect">
            <a:avLst/>
          </a:prstGeom>
        </p:spPr>
      </p:pic>
    </p:spTree>
    <p:extLst>
      <p:ext uri="{BB962C8B-B14F-4D97-AF65-F5344CB8AC3E}">
        <p14:creationId xmlns:p14="http://schemas.microsoft.com/office/powerpoint/2010/main" val="70858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022006"/>
            <a:ext cx="8526123" cy="4153479"/>
          </a:xfrm>
        </p:spPr>
        <p:txBody>
          <a:bodyPr>
            <a:normAutofit lnSpcReduction="10000"/>
          </a:bodyPr>
          <a:lstStyle/>
          <a:p>
            <a:r>
              <a:rPr lang="en-US" sz="3200" smtClean="0"/>
              <a:t>One of a pair may be </a:t>
            </a:r>
            <a:r>
              <a:rPr lang="en-US" sz="3200"/>
              <a:t>easy to recognize, </a:t>
            </a:r>
            <a:r>
              <a:rPr lang="en-US" sz="3200" smtClean="0"/>
              <a:t>while with </a:t>
            </a:r>
            <a:r>
              <a:rPr lang="en-US" sz="3200"/>
              <a:t>the other you’re not sure. </a:t>
            </a:r>
            <a:r>
              <a:rPr lang="en-US" sz="3200" smtClean="0"/>
              <a:t/>
            </a:r>
            <a:br>
              <a:rPr lang="en-US" sz="3200" smtClean="0"/>
            </a:br>
            <a:endParaRPr lang="en-US" sz="3200" smtClean="0"/>
          </a:p>
          <a:p>
            <a:r>
              <a:rPr lang="en-US" sz="3200" smtClean="0"/>
              <a:t>This is </a:t>
            </a:r>
            <a:r>
              <a:rPr lang="en-US" sz="3200" smtClean="0">
                <a:solidFill>
                  <a:srgbClr val="FF0000"/>
                </a:solidFill>
              </a:rPr>
              <a:t>also a way to distinguish</a:t>
            </a:r>
            <a:r>
              <a:rPr lang="en-US" sz="3200" smtClean="0"/>
              <a:t> the two sounds.</a:t>
            </a:r>
            <a:br>
              <a:rPr lang="en-US" sz="3200" smtClean="0"/>
            </a:br>
            <a:endParaRPr lang="en-US" sz="3200" smtClean="0"/>
          </a:p>
          <a:p>
            <a:r>
              <a:rPr lang="en-US" sz="3200" smtClean="0"/>
              <a:t>When </a:t>
            </a:r>
            <a:r>
              <a:rPr lang="en-US" sz="3200"/>
              <a:t>you’re </a:t>
            </a:r>
            <a:r>
              <a:rPr lang="en-US" sz="3200">
                <a:solidFill>
                  <a:srgbClr val="FF0000"/>
                </a:solidFill>
              </a:rPr>
              <a:t>sure</a:t>
            </a:r>
            <a:r>
              <a:rPr lang="en-US" sz="3200"/>
              <a:t>, it’s “</a:t>
            </a:r>
            <a:r>
              <a:rPr lang="en-US" sz="3200">
                <a:solidFill>
                  <a:srgbClr val="008000"/>
                </a:solidFill>
              </a:rPr>
              <a:t>kits</a:t>
            </a:r>
            <a:r>
              <a:rPr lang="en-US" sz="3200"/>
              <a:t>”, when </a:t>
            </a:r>
            <a:r>
              <a:rPr lang="en-US" sz="3200">
                <a:solidFill>
                  <a:srgbClr val="FF0000"/>
                </a:solidFill>
              </a:rPr>
              <a:t>not</a:t>
            </a:r>
            <a:r>
              <a:rPr lang="en-US" sz="3200"/>
              <a:t>, it’s “</a:t>
            </a:r>
            <a:r>
              <a:rPr lang="en-US" sz="3200">
                <a:solidFill>
                  <a:srgbClr val="008000"/>
                </a:solidFill>
              </a:rPr>
              <a:t>kids</a:t>
            </a:r>
            <a:r>
              <a:rPr lang="en-US" sz="3200" smtClean="0"/>
              <a:t>”</a:t>
            </a:r>
            <a:r>
              <a:rPr lang="en-US" altLang="zh-TW" sz="3200"/>
              <a:t>!</a:t>
            </a:r>
            <a:endParaRPr lang="en-US" sz="3200"/>
          </a:p>
          <a:p>
            <a:endParaRPr lang="en-US"/>
          </a:p>
        </p:txBody>
      </p:sp>
      <p:sp>
        <p:nvSpPr>
          <p:cNvPr id="3" name="Title 2"/>
          <p:cNvSpPr>
            <a:spLocks noGrp="1"/>
          </p:cNvSpPr>
          <p:nvPr>
            <p:ph type="title"/>
          </p:nvPr>
        </p:nvSpPr>
        <p:spPr/>
        <p:txBody>
          <a:bodyPr/>
          <a:lstStyle/>
          <a:p>
            <a:r>
              <a:rPr lang="en-US"/>
              <a:t>Recognition can be </a:t>
            </a:r>
            <a:r>
              <a:rPr lang="en-US" smtClean="0"/>
              <a:t/>
            </a:r>
            <a:br>
              <a:rPr lang="en-US" smtClean="0"/>
            </a:br>
            <a:r>
              <a:rPr lang="en-US" smtClean="0"/>
              <a:t>asymmetrical </a:t>
            </a:r>
            <a:r>
              <a:rPr lang="zh-TW" altLang="en-US" smtClean="0"/>
              <a:t>不對稱</a:t>
            </a:r>
            <a:endParaRPr lang="en-US"/>
          </a:p>
        </p:txBody>
      </p:sp>
    </p:spTree>
    <p:extLst>
      <p:ext uri="{BB962C8B-B14F-4D97-AF65-F5344CB8AC3E}">
        <p14:creationId xmlns:p14="http://schemas.microsoft.com/office/powerpoint/2010/main" val="4265375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19071"/>
            <a:ext cx="8526123" cy="4650572"/>
          </a:xfrm>
        </p:spPr>
        <p:txBody>
          <a:bodyPr>
            <a:normAutofit fontScale="77500" lnSpcReduction="20000"/>
          </a:bodyPr>
          <a:lstStyle/>
          <a:p>
            <a:pPr marL="45720" indent="0" algn="ctr">
              <a:buNone/>
            </a:pPr>
            <a:r>
              <a:rPr lang="bg-BG" sz="4400" b="1" smtClean="0">
                <a:solidFill>
                  <a:schemeClr val="tx1"/>
                </a:solidFill>
                <a:latin typeface="Lucida Sans Unicode"/>
                <a:cs typeface="Lucida Sans Unicode"/>
              </a:rPr>
              <a:t>/</a:t>
            </a:r>
            <a:r>
              <a:rPr lang="bg-BG" sz="4400" b="1">
                <a:solidFill>
                  <a:schemeClr val="tx1"/>
                </a:solidFill>
                <a:latin typeface="Lucida Sans Unicode"/>
                <a:cs typeface="Lucida Sans Unicode"/>
              </a:rPr>
              <a:t>-m, -n, -ŋ</a:t>
            </a:r>
            <a:r>
              <a:rPr lang="bg-BG" sz="4400" b="1" smtClean="0">
                <a:solidFill>
                  <a:schemeClr val="tx1"/>
                </a:solidFill>
                <a:latin typeface="Lucida Sans Unicode"/>
                <a:cs typeface="Lucida Sans Unicode"/>
              </a:rPr>
              <a:t>/ </a:t>
            </a:r>
          </a:p>
          <a:p>
            <a:endParaRPr lang="bg-BG">
              <a:latin typeface="Lucida Sans Unicode"/>
              <a:cs typeface="Lucida Sans Unicode"/>
            </a:endParaRPr>
          </a:p>
          <a:p>
            <a:r>
              <a:rPr lang="bg-BG" sz="3100" smtClean="0">
                <a:cs typeface="Lucida Sans Unicode"/>
              </a:rPr>
              <a:t>Practice with </a:t>
            </a:r>
            <a:r>
              <a:rPr lang="bg-BG" sz="3100" smtClean="0">
                <a:solidFill>
                  <a:srgbClr val="008000"/>
                </a:solidFill>
                <a:cs typeface="Lucida Sans Unicode"/>
              </a:rPr>
              <a:t>minimal pairs</a:t>
            </a:r>
            <a:r>
              <a:rPr lang="bg-BG" sz="3100" smtClean="0">
                <a:cs typeface="Lucida Sans Unicode"/>
              </a:rPr>
              <a:t> </a:t>
            </a:r>
            <a:br>
              <a:rPr lang="bg-BG" sz="3100" smtClean="0">
                <a:cs typeface="Lucida Sans Unicode"/>
              </a:rPr>
            </a:br>
            <a:r>
              <a:rPr lang="bg-BG" sz="3100" smtClean="0">
                <a:cs typeface="Lucida Sans Unicode"/>
              </a:rPr>
              <a:t>if you have trouble </a:t>
            </a:r>
            <a:br>
              <a:rPr lang="bg-BG" sz="3100" smtClean="0">
                <a:cs typeface="Lucida Sans Unicode"/>
              </a:rPr>
            </a:br>
            <a:r>
              <a:rPr lang="bg-BG" sz="3100" smtClean="0">
                <a:cs typeface="Lucida Sans Unicode"/>
              </a:rPr>
              <a:t>distinguishing the </a:t>
            </a:r>
            <a:br>
              <a:rPr lang="bg-BG" sz="3100" smtClean="0">
                <a:cs typeface="Lucida Sans Unicode"/>
              </a:rPr>
            </a:br>
            <a:r>
              <a:rPr lang="bg-BG" sz="3100" smtClean="0">
                <a:cs typeface="Lucida Sans Unicode"/>
              </a:rPr>
              <a:t>following endings:</a:t>
            </a:r>
            <a:br>
              <a:rPr lang="bg-BG" sz="3100" smtClean="0">
                <a:cs typeface="Lucida Sans Unicode"/>
              </a:rPr>
            </a:br>
            <a:endParaRPr lang="bg-BG" sz="3100" smtClean="0">
              <a:cs typeface="Lucida Sans Unicode"/>
            </a:endParaRPr>
          </a:p>
          <a:p>
            <a:r>
              <a:rPr lang="bg-BG" sz="2800" smtClean="0">
                <a:latin typeface="Lucida Sans Unicode"/>
                <a:cs typeface="Lucida Sans Unicode"/>
              </a:rPr>
              <a:t> ram    ran   rang</a:t>
            </a:r>
          </a:p>
          <a:p>
            <a:r>
              <a:rPr lang="bg-BG" sz="2800" smtClean="0">
                <a:latin typeface="Lucida Sans Unicode"/>
                <a:cs typeface="Lucida Sans Unicode"/>
              </a:rPr>
              <a:t> Tim    tin    ting</a:t>
            </a:r>
          </a:p>
          <a:p>
            <a:r>
              <a:rPr lang="bg-BG" sz="2800" smtClean="0">
                <a:latin typeface="Lucida Sans Unicode"/>
                <a:cs typeface="Lucida Sans Unicode"/>
              </a:rPr>
              <a:t> rum    run   rung</a:t>
            </a:r>
          </a:p>
          <a:p>
            <a:endParaRPr lang="bg-BG" sz="2800">
              <a:latin typeface="Lucida Sans Unicode"/>
              <a:cs typeface="Lucida Sans Unicode"/>
            </a:endParaRPr>
          </a:p>
          <a:p>
            <a:r>
              <a:rPr lang="bg-BG" sz="3100">
                <a:cs typeface="Lucida Sans Unicode"/>
              </a:rPr>
              <a:t>Remember than final </a:t>
            </a:r>
            <a:r>
              <a:rPr lang="bg-BG" sz="3100">
                <a:solidFill>
                  <a:srgbClr val="FF0000"/>
                </a:solidFill>
                <a:latin typeface="Lucida Sans Unicode"/>
                <a:cs typeface="Lucida Sans Unicode"/>
              </a:rPr>
              <a:t>/-n</a:t>
            </a:r>
            <a:r>
              <a:rPr lang="bg-BG" sz="3100" smtClean="0">
                <a:solidFill>
                  <a:srgbClr val="FF0000"/>
                </a:solidFill>
                <a:latin typeface="Lucida Sans Unicode"/>
                <a:cs typeface="Lucida Sans Unicode"/>
              </a:rPr>
              <a:t>/</a:t>
            </a:r>
            <a:r>
              <a:rPr lang="bg-BG" sz="3100" smtClean="0">
                <a:latin typeface="Lucida Sans Unicode"/>
                <a:cs typeface="Lucida Sans Unicode"/>
              </a:rPr>
              <a:t/>
            </a:r>
            <a:br>
              <a:rPr lang="bg-BG" sz="3100" smtClean="0">
                <a:latin typeface="Lucida Sans Unicode"/>
                <a:cs typeface="Lucida Sans Unicode"/>
              </a:rPr>
            </a:br>
            <a:r>
              <a:rPr lang="bg-BG" sz="3100" smtClean="0">
                <a:cs typeface="Lucida Sans Unicode"/>
              </a:rPr>
              <a:t>sounds </a:t>
            </a:r>
            <a:r>
              <a:rPr lang="bg-BG" sz="3100">
                <a:cs typeface="Lucida Sans Unicode"/>
              </a:rPr>
              <a:t>like the ending o</a:t>
            </a:r>
            <a:r>
              <a:rPr lang="bg-BG" sz="3100">
                <a:latin typeface="Lucida Sans Unicode"/>
                <a:cs typeface="Lucida Sans Unicode"/>
              </a:rPr>
              <a:t>f </a:t>
            </a:r>
            <a:r>
              <a:rPr lang="bg-BG" sz="3100" smtClean="0">
                <a:solidFill>
                  <a:srgbClr val="FF0000"/>
                </a:solidFill>
                <a:latin typeface="Lucida Sans Unicode"/>
                <a:cs typeface="Lucida Sans Unicode"/>
              </a:rPr>
              <a:t>ㄢ</a:t>
            </a:r>
            <a:r>
              <a:rPr lang="bg-BG" sz="3100" smtClean="0">
                <a:latin typeface="Lucida Sans Unicode"/>
                <a:cs typeface="Lucida Sans Unicode"/>
              </a:rPr>
              <a:t>;</a:t>
            </a:r>
            <a:br>
              <a:rPr lang="bg-BG" sz="3100" smtClean="0">
                <a:latin typeface="Lucida Sans Unicode"/>
                <a:cs typeface="Lucida Sans Unicode"/>
              </a:rPr>
            </a:br>
            <a:r>
              <a:rPr lang="bg-BG" sz="3100" smtClean="0">
                <a:solidFill>
                  <a:srgbClr val="0000FF"/>
                </a:solidFill>
                <a:latin typeface="Lucida Sans Unicode"/>
                <a:cs typeface="Lucida Sans Unicode"/>
              </a:rPr>
              <a:t>/</a:t>
            </a:r>
            <a:r>
              <a:rPr lang="bg-BG" sz="3100">
                <a:solidFill>
                  <a:srgbClr val="0000FF"/>
                </a:solidFill>
                <a:latin typeface="Lucida Sans Unicode"/>
                <a:cs typeface="Lucida Sans Unicode"/>
              </a:rPr>
              <a:t>-ŋ</a:t>
            </a:r>
            <a:r>
              <a:rPr lang="bg-BG" sz="3100" smtClean="0">
                <a:solidFill>
                  <a:srgbClr val="0000FF"/>
                </a:solidFill>
                <a:latin typeface="Lucida Sans Unicode"/>
                <a:cs typeface="Lucida Sans Unicode"/>
              </a:rPr>
              <a:t>/</a:t>
            </a:r>
            <a:r>
              <a:rPr lang="bg-BG" sz="3100" smtClean="0">
                <a:latin typeface="Lucida Sans Unicode"/>
                <a:cs typeface="Lucida Sans Unicode"/>
              </a:rPr>
              <a:t> </a:t>
            </a:r>
            <a:r>
              <a:rPr lang="bg-BG" sz="3100" smtClean="0">
                <a:cs typeface="Lucida Sans Unicode"/>
              </a:rPr>
              <a:t>sounds </a:t>
            </a:r>
            <a:r>
              <a:rPr lang="bg-BG" sz="3100">
                <a:cs typeface="Lucida Sans Unicode"/>
              </a:rPr>
              <a:t>like the ending of </a:t>
            </a:r>
            <a:r>
              <a:rPr lang="bg-BG" sz="3100" smtClean="0">
                <a:solidFill>
                  <a:srgbClr val="0000FF"/>
                </a:solidFill>
                <a:latin typeface="Lucida Sans Unicode"/>
                <a:cs typeface="Lucida Sans Unicode"/>
              </a:rPr>
              <a:t>ㄤ</a:t>
            </a:r>
          </a:p>
          <a:p>
            <a:endParaRPr lang="en-US"/>
          </a:p>
        </p:txBody>
      </p:sp>
      <p:sp>
        <p:nvSpPr>
          <p:cNvPr id="3" name="Title 2"/>
          <p:cNvSpPr>
            <a:spLocks noGrp="1"/>
          </p:cNvSpPr>
          <p:nvPr>
            <p:ph type="title"/>
          </p:nvPr>
        </p:nvSpPr>
        <p:spPr>
          <a:xfrm>
            <a:off x="145983" y="355847"/>
            <a:ext cx="8616277" cy="1054394"/>
          </a:xfrm>
        </p:spPr>
        <p:txBody>
          <a:bodyPr/>
          <a:lstStyle/>
          <a:p>
            <a:r>
              <a:rPr lang="en-US" sz="4000" smtClean="0"/>
              <a:t>5. Work on nasal finals</a:t>
            </a:r>
            <a:endParaRPr lang="en-US" sz="4000">
              <a:latin typeface="Lucida Sans Unicode"/>
              <a:cs typeface="Lucida Sans Unicode"/>
            </a:endParaRPr>
          </a:p>
        </p:txBody>
      </p:sp>
      <p:sp>
        <p:nvSpPr>
          <p:cNvPr id="4" name="TextBox 3"/>
          <p:cNvSpPr txBox="1"/>
          <p:nvPr/>
        </p:nvSpPr>
        <p:spPr>
          <a:xfrm>
            <a:off x="1693402" y="6369643"/>
            <a:ext cx="5804844" cy="261610"/>
          </a:xfrm>
          <a:prstGeom prst="rect">
            <a:avLst/>
          </a:prstGeom>
          <a:noFill/>
        </p:spPr>
        <p:txBody>
          <a:bodyPr wrap="square" rtlCol="0">
            <a:spAutoFit/>
          </a:bodyPr>
          <a:lstStyle/>
          <a:p>
            <a:r>
              <a:rPr lang="en-US" sz="1100"/>
              <a:t>http://clas.mq.edu.au/speech/phonetics/phonetics/consonants/images/velar_nasal.gif</a:t>
            </a:r>
          </a:p>
        </p:txBody>
      </p:sp>
      <p:pic>
        <p:nvPicPr>
          <p:cNvPr id="5" name="Picture 4"/>
          <p:cNvPicPr>
            <a:picLocks noChangeAspect="1"/>
          </p:cNvPicPr>
          <p:nvPr/>
        </p:nvPicPr>
        <p:blipFill>
          <a:blip r:embed="rId2"/>
          <a:stretch>
            <a:fillRect/>
          </a:stretch>
        </p:blipFill>
        <p:spPr>
          <a:xfrm>
            <a:off x="5970699" y="2671664"/>
            <a:ext cx="2323762" cy="2695564"/>
          </a:xfrm>
          <a:prstGeom prst="rect">
            <a:avLst/>
          </a:prstGeom>
        </p:spPr>
      </p:pic>
      <p:sp>
        <p:nvSpPr>
          <p:cNvPr id="6" name="TextBox 5"/>
          <p:cNvSpPr txBox="1"/>
          <p:nvPr/>
        </p:nvSpPr>
        <p:spPr>
          <a:xfrm>
            <a:off x="3021844" y="1705198"/>
            <a:ext cx="3065639" cy="557687"/>
          </a:xfrm>
          <a:prstGeom prst="rect">
            <a:avLst/>
          </a:prstGeom>
          <a:solidFill>
            <a:srgbClr val="CCFFCC">
              <a:alpha val="42000"/>
            </a:srgbClr>
          </a:solidFill>
        </p:spPr>
        <p:txBody>
          <a:bodyPr wrap="square" rtlCol="0">
            <a:spAutoFit/>
          </a:bodyPr>
          <a:lstStyle/>
          <a:p>
            <a:endParaRPr lang="en-US"/>
          </a:p>
        </p:txBody>
      </p:sp>
    </p:spTree>
    <p:extLst>
      <p:ext uri="{BB962C8B-B14F-4D97-AF65-F5344CB8AC3E}">
        <p14:creationId xmlns:p14="http://schemas.microsoft.com/office/powerpoint/2010/main" val="83941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718" y="1719070"/>
            <a:ext cx="8407893" cy="4858901"/>
          </a:xfrm>
          <a:ln>
            <a:solidFill>
              <a:srgbClr val="F8C000"/>
            </a:solidFill>
          </a:ln>
        </p:spPr>
        <p:txBody>
          <a:bodyPr/>
          <a:lstStyle/>
          <a:p>
            <a:r>
              <a:rPr lang="en-US"/>
              <a:t>Slowing down </a:t>
            </a:r>
            <a:r>
              <a:rPr lang="en-US" smtClean="0"/>
              <a:t>the </a:t>
            </a:r>
            <a:r>
              <a:rPr lang="en-US"/>
              <a:t>audio can </a:t>
            </a:r>
            <a:r>
              <a:rPr lang="en-US" smtClean="0"/>
              <a:t>help </a:t>
            </a:r>
            <a:r>
              <a:rPr lang="en-US"/>
              <a:t>you hear unclear portions </a:t>
            </a:r>
            <a:r>
              <a:rPr lang="en-US" smtClean="0"/>
              <a:t>more </a:t>
            </a:r>
            <a:r>
              <a:rPr lang="en-US"/>
              <a:t>clearly.</a:t>
            </a:r>
          </a:p>
          <a:p>
            <a:r>
              <a:rPr lang="en-US" smtClean="0">
                <a:solidFill>
                  <a:srgbClr val="008000"/>
                </a:solidFill>
              </a:rPr>
              <a:t>YouTube:</a:t>
            </a:r>
            <a:r>
              <a:rPr lang="en-US" smtClean="0"/>
              <a:t> Click on the </a:t>
            </a:r>
            <a:r>
              <a:rPr lang="en-US" smtClean="0">
                <a:solidFill>
                  <a:srgbClr val="FF0000"/>
                </a:solidFill>
              </a:rPr>
              <a:t>gear</a:t>
            </a:r>
            <a:r>
              <a:rPr lang="en-US" smtClean="0"/>
              <a:t> icon    , choose </a:t>
            </a:r>
            <a:r>
              <a:rPr lang="en-US" b="1" smtClean="0">
                <a:solidFill>
                  <a:srgbClr val="FF0000"/>
                </a:solidFill>
              </a:rPr>
              <a:t>Speed</a:t>
            </a:r>
            <a:r>
              <a:rPr lang="en-US" smtClean="0"/>
              <a:t>, then </a:t>
            </a:r>
            <a:r>
              <a:rPr lang="en-US" smtClean="0">
                <a:solidFill>
                  <a:srgbClr val="FF0000"/>
                </a:solidFill>
              </a:rPr>
              <a:t>Rate</a:t>
            </a:r>
            <a:r>
              <a:rPr lang="en-US" smtClean="0"/>
              <a:t>.</a:t>
            </a:r>
          </a:p>
          <a:p>
            <a:r>
              <a:rPr lang="en-US" smtClean="0">
                <a:solidFill>
                  <a:srgbClr val="008000"/>
                </a:solidFill>
              </a:rPr>
              <a:t>VLC: </a:t>
            </a:r>
            <a:r>
              <a:rPr lang="en-US" smtClean="0"/>
              <a:t>Click </a:t>
            </a:r>
            <a:r>
              <a:rPr lang="en-US" smtClean="0">
                <a:solidFill>
                  <a:srgbClr val="FF0000"/>
                </a:solidFill>
              </a:rPr>
              <a:t>Playback</a:t>
            </a:r>
            <a:r>
              <a:rPr lang="en-US" smtClean="0"/>
              <a:t>, then </a:t>
            </a:r>
            <a:r>
              <a:rPr lang="en-US" smtClean="0">
                <a:solidFill>
                  <a:srgbClr val="FF0000"/>
                </a:solidFill>
              </a:rPr>
              <a:t>Speed</a:t>
            </a:r>
            <a:r>
              <a:rPr lang="en-US" smtClean="0"/>
              <a:t>, then move the </a:t>
            </a:r>
            <a:r>
              <a:rPr lang="en-US" smtClean="0">
                <a:solidFill>
                  <a:srgbClr val="FF0000"/>
                </a:solidFill>
              </a:rPr>
              <a:t>slider</a:t>
            </a:r>
            <a:r>
              <a:rPr lang="en-US" smtClean="0"/>
              <a:t>.</a:t>
            </a:r>
          </a:p>
          <a:p>
            <a:r>
              <a:rPr lang="en-US" smtClean="0"/>
              <a:t>The same function should be available in other playback software.</a:t>
            </a:r>
          </a:p>
          <a:p>
            <a:pPr marL="45720" indent="0">
              <a:buNone/>
            </a:pPr>
            <a:endParaRPr lang="en-US" smtClean="0"/>
          </a:p>
          <a:p>
            <a:pPr marL="45720" indent="0">
              <a:buNone/>
            </a:pPr>
            <a:endParaRPr lang="en-US"/>
          </a:p>
        </p:txBody>
      </p:sp>
      <p:sp>
        <p:nvSpPr>
          <p:cNvPr id="3" name="Title 2"/>
          <p:cNvSpPr>
            <a:spLocks noGrp="1"/>
          </p:cNvSpPr>
          <p:nvPr>
            <p:ph type="title"/>
          </p:nvPr>
        </p:nvSpPr>
        <p:spPr/>
        <p:txBody>
          <a:bodyPr/>
          <a:lstStyle/>
          <a:p>
            <a:r>
              <a:rPr lang="en-US" sz="4000"/>
              <a:t>6</a:t>
            </a:r>
            <a:r>
              <a:rPr lang="en-US" sz="4000" smtClean="0"/>
              <a:t>. Slow down the audio</a:t>
            </a:r>
            <a:endParaRPr lang="en-US" sz="4000"/>
          </a:p>
        </p:txBody>
      </p:sp>
      <p:sp>
        <p:nvSpPr>
          <p:cNvPr id="5" name="TextBox 4"/>
          <p:cNvSpPr txBox="1"/>
          <p:nvPr/>
        </p:nvSpPr>
        <p:spPr>
          <a:xfrm>
            <a:off x="3358101" y="6325844"/>
            <a:ext cx="3453529" cy="261610"/>
          </a:xfrm>
          <a:prstGeom prst="rect">
            <a:avLst/>
          </a:prstGeom>
          <a:noFill/>
        </p:spPr>
        <p:txBody>
          <a:bodyPr wrap="square" rtlCol="0">
            <a:spAutoFit/>
          </a:bodyPr>
          <a:lstStyle/>
          <a:p>
            <a:r>
              <a:rPr lang="en-US" sz="1100"/>
              <a:t>https://www.youtube.com/watch?v=cmSbXsFE3l8</a:t>
            </a:r>
          </a:p>
        </p:txBody>
      </p:sp>
      <p:pic>
        <p:nvPicPr>
          <p:cNvPr id="6" name="Picture 5" descr="Cupsongspe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288" y="3711968"/>
            <a:ext cx="3649075" cy="2613876"/>
          </a:xfrm>
          <a:prstGeom prst="rect">
            <a:avLst/>
          </a:prstGeom>
        </p:spPr>
      </p:pic>
      <p:sp>
        <p:nvSpPr>
          <p:cNvPr id="8" name="Frame 7"/>
          <p:cNvSpPr/>
          <p:nvPr/>
        </p:nvSpPr>
        <p:spPr>
          <a:xfrm>
            <a:off x="5196989" y="5918785"/>
            <a:ext cx="729914" cy="57266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4110869" y="5051343"/>
            <a:ext cx="686120" cy="35038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5561946" y="5007545"/>
            <a:ext cx="788307" cy="35038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3"/>
          <a:stretch>
            <a:fillRect/>
          </a:stretch>
        </p:blipFill>
        <p:spPr>
          <a:xfrm>
            <a:off x="4694801" y="2420576"/>
            <a:ext cx="391247" cy="391247"/>
          </a:xfrm>
          <a:prstGeom prst="rect">
            <a:avLst/>
          </a:prstGeom>
        </p:spPr>
      </p:pic>
    </p:spTree>
    <p:extLst>
      <p:ext uri="{BB962C8B-B14F-4D97-AF65-F5344CB8AC3E}">
        <p14:creationId xmlns:p14="http://schemas.microsoft.com/office/powerpoint/2010/main" val="5550215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04601"/>
          </a:xfrm>
        </p:spPr>
        <p:txBody>
          <a:bodyPr>
            <a:normAutofit fontScale="92500" lnSpcReduction="10000"/>
          </a:bodyPr>
          <a:lstStyle/>
          <a:p>
            <a:pPr marL="45720" indent="0">
              <a:buNone/>
            </a:pPr>
            <a:r>
              <a:rPr lang="en-US" sz="4400">
                <a:solidFill>
                  <a:srgbClr val="008000"/>
                </a:solidFill>
              </a:rPr>
              <a:t>Content words</a:t>
            </a:r>
            <a:r>
              <a:rPr lang="en-US" sz="4400"/>
              <a:t>: </a:t>
            </a:r>
          </a:p>
          <a:p>
            <a:r>
              <a:rPr lang="en-US" sz="4400"/>
              <a:t>nouns, verbs, adjectives, some adverbs</a:t>
            </a:r>
          </a:p>
          <a:p>
            <a:r>
              <a:rPr lang="en-US" sz="4400"/>
              <a:t>Usually STRESSED and CLEAR, unless repeated</a:t>
            </a:r>
          </a:p>
          <a:p>
            <a:r>
              <a:rPr lang="en-US" sz="4400"/>
              <a:t>Usually the easiest to understand</a:t>
            </a:r>
          </a:p>
          <a:p>
            <a:endParaRPr lang="en-US" smtClean="0"/>
          </a:p>
          <a:p>
            <a:endParaRPr lang="en-US"/>
          </a:p>
        </p:txBody>
      </p:sp>
      <p:sp>
        <p:nvSpPr>
          <p:cNvPr id="3" name="Title 2"/>
          <p:cNvSpPr>
            <a:spLocks noGrp="1"/>
          </p:cNvSpPr>
          <p:nvPr>
            <p:ph type="title"/>
          </p:nvPr>
        </p:nvSpPr>
        <p:spPr/>
        <p:txBody>
          <a:bodyPr/>
          <a:lstStyle/>
          <a:p>
            <a:r>
              <a:rPr lang="en-US" sz="3600" smtClean="0"/>
              <a:t>7. Learn reduced forms </a:t>
            </a:r>
            <a:br>
              <a:rPr lang="en-US" sz="3600" smtClean="0"/>
            </a:br>
            <a:r>
              <a:rPr lang="en-US" sz="3600" smtClean="0"/>
              <a:t>of function words: I</a:t>
            </a:r>
            <a:endParaRPr lang="en-US" sz="3600"/>
          </a:p>
        </p:txBody>
      </p:sp>
      <p:sp>
        <p:nvSpPr>
          <p:cNvPr id="5" name="TextBox 4"/>
          <p:cNvSpPr txBox="1"/>
          <p:nvPr/>
        </p:nvSpPr>
        <p:spPr>
          <a:xfrm>
            <a:off x="2306528" y="6423671"/>
            <a:ext cx="4160512" cy="261610"/>
          </a:xfrm>
          <a:prstGeom prst="rect">
            <a:avLst/>
          </a:prstGeom>
          <a:noFill/>
        </p:spPr>
        <p:txBody>
          <a:bodyPr wrap="square" rtlCol="0">
            <a:spAutoFit/>
          </a:bodyPr>
          <a:lstStyle/>
          <a:p>
            <a:r>
              <a:rPr lang="en-US" sz="1100"/>
              <a:t>http://wwp.greenwichmeantime.com/time-zone/usa/michigan/</a:t>
            </a:r>
          </a:p>
        </p:txBody>
      </p:sp>
    </p:spTree>
    <p:extLst>
      <p:ext uri="{BB962C8B-B14F-4D97-AF65-F5344CB8AC3E}">
        <p14:creationId xmlns:p14="http://schemas.microsoft.com/office/powerpoint/2010/main" val="803952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573" y="1719070"/>
            <a:ext cx="8555319" cy="4938189"/>
          </a:xfrm>
        </p:spPr>
        <p:txBody>
          <a:bodyPr>
            <a:normAutofit fontScale="77500" lnSpcReduction="20000"/>
          </a:bodyPr>
          <a:lstStyle/>
          <a:p>
            <a:pPr marL="45720" indent="0">
              <a:buNone/>
            </a:pPr>
            <a:r>
              <a:rPr lang="en-US" sz="4400">
                <a:solidFill>
                  <a:srgbClr val="008000"/>
                </a:solidFill>
              </a:rPr>
              <a:t>Function words</a:t>
            </a:r>
            <a:r>
              <a:rPr lang="en-US" sz="4400"/>
              <a:t>:</a:t>
            </a:r>
          </a:p>
          <a:p>
            <a:r>
              <a:rPr lang="en-US" sz="4400"/>
              <a:t>Articles (</a:t>
            </a:r>
            <a:r>
              <a:rPr lang="en-US" sz="4400">
                <a:solidFill>
                  <a:srgbClr val="FF0000"/>
                </a:solidFill>
              </a:rPr>
              <a:t>the, a, an</a:t>
            </a:r>
            <a:r>
              <a:rPr lang="en-US" sz="4400"/>
              <a:t>)</a:t>
            </a:r>
          </a:p>
          <a:p>
            <a:r>
              <a:rPr lang="en-US" sz="4400"/>
              <a:t>Conjunctions (</a:t>
            </a:r>
            <a:r>
              <a:rPr lang="en-US" sz="4400">
                <a:solidFill>
                  <a:srgbClr val="FF0000"/>
                </a:solidFill>
              </a:rPr>
              <a:t>and, but, or, if, though</a:t>
            </a:r>
            <a:r>
              <a:rPr lang="en-US" sz="4400"/>
              <a:t>)</a:t>
            </a:r>
          </a:p>
          <a:p>
            <a:r>
              <a:rPr lang="en-US" sz="4400"/>
              <a:t>Prepositions (</a:t>
            </a:r>
            <a:r>
              <a:rPr lang="en-US" sz="4400">
                <a:solidFill>
                  <a:srgbClr val="FF0000"/>
                </a:solidFill>
              </a:rPr>
              <a:t>to, at, on, under, about</a:t>
            </a:r>
            <a:r>
              <a:rPr lang="en-US" sz="4400"/>
              <a:t>)</a:t>
            </a:r>
          </a:p>
          <a:p>
            <a:r>
              <a:rPr lang="en-US" sz="4400"/>
              <a:t>Pronouns (</a:t>
            </a:r>
            <a:r>
              <a:rPr lang="en-US" sz="4400">
                <a:solidFill>
                  <a:srgbClr val="FF0000"/>
                </a:solidFill>
              </a:rPr>
              <a:t>I, me, you, he, him, she, her, it, we</a:t>
            </a:r>
            <a:r>
              <a:rPr lang="en-US" sz="4400"/>
              <a:t>)</a:t>
            </a:r>
          </a:p>
          <a:p>
            <a:r>
              <a:rPr lang="en-US" sz="4400"/>
              <a:t>Helping verbs (</a:t>
            </a:r>
            <a:r>
              <a:rPr lang="en-US" sz="4400">
                <a:solidFill>
                  <a:srgbClr val="FF0000"/>
                </a:solidFill>
              </a:rPr>
              <a:t>am, is, were, have, has, had, will, can, coul</a:t>
            </a:r>
            <a:r>
              <a:rPr lang="en-US" sz="4400"/>
              <a:t>d)</a:t>
            </a:r>
          </a:p>
          <a:p>
            <a:r>
              <a:rPr lang="en-US" sz="4400"/>
              <a:t>Some adverbs (</a:t>
            </a:r>
            <a:r>
              <a:rPr lang="en-US" sz="4400">
                <a:solidFill>
                  <a:srgbClr val="FF0000"/>
                </a:solidFill>
              </a:rPr>
              <a:t>today, yesterday, now, here, there</a:t>
            </a:r>
            <a:r>
              <a:rPr lang="en-US" sz="4400"/>
              <a:t>)</a:t>
            </a:r>
          </a:p>
          <a:p>
            <a:endParaRPr lang="en-US"/>
          </a:p>
        </p:txBody>
      </p:sp>
      <p:sp>
        <p:nvSpPr>
          <p:cNvPr id="3" name="Title 2"/>
          <p:cNvSpPr>
            <a:spLocks noGrp="1"/>
          </p:cNvSpPr>
          <p:nvPr>
            <p:ph type="title"/>
          </p:nvPr>
        </p:nvSpPr>
        <p:spPr/>
        <p:txBody>
          <a:bodyPr/>
          <a:lstStyle/>
          <a:p>
            <a:r>
              <a:rPr lang="en-US"/>
              <a:t>Learn reduced forms </a:t>
            </a:r>
            <a:br>
              <a:rPr lang="en-US"/>
            </a:br>
            <a:r>
              <a:rPr lang="en-US"/>
              <a:t>of function words: II</a:t>
            </a:r>
          </a:p>
        </p:txBody>
      </p:sp>
    </p:spTree>
    <p:extLst>
      <p:ext uri="{BB962C8B-B14F-4D97-AF65-F5344CB8AC3E}">
        <p14:creationId xmlns:p14="http://schemas.microsoft.com/office/powerpoint/2010/main" val="2092685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04601"/>
          </a:xfrm>
        </p:spPr>
        <p:txBody>
          <a:bodyPr>
            <a:normAutofit fontScale="92500" lnSpcReduction="10000"/>
          </a:bodyPr>
          <a:lstStyle/>
          <a:p>
            <a:pPr marL="45720" indent="0">
              <a:buNone/>
            </a:pPr>
            <a:endParaRPr lang="en-US"/>
          </a:p>
          <a:p>
            <a:pPr marL="45720" indent="0">
              <a:buNone/>
            </a:pPr>
            <a:r>
              <a:rPr lang="en-US" sz="4400"/>
              <a:t>Usually:</a:t>
            </a:r>
          </a:p>
          <a:p>
            <a:r>
              <a:rPr lang="en-US" sz="4400"/>
              <a:t>Unstressed</a:t>
            </a:r>
          </a:p>
          <a:p>
            <a:r>
              <a:rPr lang="en-US" sz="4400"/>
              <a:t>Fast</a:t>
            </a:r>
          </a:p>
          <a:p>
            <a:r>
              <a:rPr lang="en-US" sz="4400"/>
              <a:t>Reduced</a:t>
            </a:r>
          </a:p>
          <a:p>
            <a:r>
              <a:rPr lang="en-US" sz="4400"/>
              <a:t>Unclear</a:t>
            </a:r>
          </a:p>
          <a:p>
            <a:r>
              <a:rPr lang="en-US" sz="4400"/>
              <a:t>Harder to understand</a:t>
            </a:r>
            <a:endParaRPr lang="en-US"/>
          </a:p>
        </p:txBody>
      </p:sp>
      <p:sp>
        <p:nvSpPr>
          <p:cNvPr id="3" name="Title 2"/>
          <p:cNvSpPr>
            <a:spLocks noGrp="1"/>
          </p:cNvSpPr>
          <p:nvPr>
            <p:ph type="title"/>
          </p:nvPr>
        </p:nvSpPr>
        <p:spPr/>
        <p:txBody>
          <a:bodyPr/>
          <a:lstStyle/>
          <a:p>
            <a:r>
              <a:rPr lang="en-US"/>
              <a:t>Learn reduced forms </a:t>
            </a:r>
            <a:br>
              <a:rPr lang="en-US"/>
            </a:br>
            <a:r>
              <a:rPr lang="en-US"/>
              <a:t>of function words: III</a:t>
            </a:r>
            <a:endParaRPr lang="en-US"/>
          </a:p>
        </p:txBody>
      </p:sp>
    </p:spTree>
    <p:extLst>
      <p:ext uri="{BB962C8B-B14F-4D97-AF65-F5344CB8AC3E}">
        <p14:creationId xmlns:p14="http://schemas.microsoft.com/office/powerpoint/2010/main" val="870326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buNone/>
            </a:pPr>
            <a:r>
              <a:rPr lang="en-US" sz="3600"/>
              <a:t>Learn to recognize common reductions of function words:</a:t>
            </a:r>
          </a:p>
          <a:p>
            <a:r>
              <a:rPr lang="en-US" sz="3600"/>
              <a:t>And</a:t>
            </a:r>
          </a:p>
          <a:p>
            <a:r>
              <a:rPr lang="en-US" sz="3600"/>
              <a:t>In</a:t>
            </a:r>
          </a:p>
          <a:p>
            <a:r>
              <a:rPr lang="en-US" sz="3600"/>
              <a:t>On</a:t>
            </a:r>
          </a:p>
          <a:p>
            <a:r>
              <a:rPr lang="en-US" sz="3600"/>
              <a:t>Of</a:t>
            </a:r>
          </a:p>
          <a:p>
            <a:r>
              <a:rPr lang="en-US" sz="3600"/>
              <a:t>To</a:t>
            </a:r>
          </a:p>
          <a:p>
            <a:endParaRPr lang="en-US"/>
          </a:p>
        </p:txBody>
      </p:sp>
      <p:sp>
        <p:nvSpPr>
          <p:cNvPr id="3" name="Title 2"/>
          <p:cNvSpPr>
            <a:spLocks noGrp="1"/>
          </p:cNvSpPr>
          <p:nvPr>
            <p:ph type="title"/>
          </p:nvPr>
        </p:nvSpPr>
        <p:spPr/>
        <p:txBody>
          <a:bodyPr/>
          <a:lstStyle/>
          <a:p>
            <a:r>
              <a:rPr lang="en-US"/>
              <a:t>Learn reduced forms </a:t>
            </a:r>
            <a:br>
              <a:rPr lang="en-US"/>
            </a:br>
            <a:r>
              <a:rPr lang="en-US"/>
              <a:t>of function words: Iv</a:t>
            </a:r>
            <a:endParaRPr lang="en-US"/>
          </a:p>
        </p:txBody>
      </p:sp>
    </p:spTree>
    <p:extLst>
      <p:ext uri="{BB962C8B-B14F-4D97-AF65-F5344CB8AC3E}">
        <p14:creationId xmlns:p14="http://schemas.microsoft.com/office/powerpoint/2010/main" val="416316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04601"/>
          </a:xfrm>
        </p:spPr>
        <p:txBody>
          <a:bodyPr>
            <a:normAutofit fontScale="92500"/>
          </a:bodyPr>
          <a:lstStyle/>
          <a:p>
            <a:r>
              <a:rPr lang="en-US" sz="2800" smtClean="0"/>
              <a:t>If the word you wrote has a different </a:t>
            </a:r>
            <a:r>
              <a:rPr lang="en-US" sz="2800" smtClean="0">
                <a:solidFill>
                  <a:srgbClr val="FF0000"/>
                </a:solidFill>
              </a:rPr>
              <a:t>STRESS</a:t>
            </a:r>
            <a:r>
              <a:rPr lang="en-US" sz="2800" smtClean="0"/>
              <a:t> pattern (with the same number of syllables) than what you heard, it’s probably not the right word, </a:t>
            </a:r>
            <a:br>
              <a:rPr lang="en-US" sz="2800" smtClean="0"/>
            </a:br>
            <a:r>
              <a:rPr lang="en-US" sz="2800" smtClean="0"/>
              <a:t>e.g. </a:t>
            </a:r>
            <a:r>
              <a:rPr lang="en-US" sz="2800" smtClean="0">
                <a:solidFill>
                  <a:srgbClr val="FF0000"/>
                </a:solidFill>
              </a:rPr>
              <a:t>MI</a:t>
            </a:r>
            <a:r>
              <a:rPr lang="en-US" sz="2800" smtClean="0"/>
              <a:t>chigan couldn’t be ma</a:t>
            </a:r>
            <a:r>
              <a:rPr lang="en-US" sz="2800" smtClean="0">
                <a:solidFill>
                  <a:srgbClr val="FF0000"/>
                </a:solidFill>
              </a:rPr>
              <a:t>CHINE</a:t>
            </a:r>
            <a:r>
              <a:rPr lang="en-US" sz="2800" smtClean="0"/>
              <a:t>, </a:t>
            </a:r>
            <a:br>
              <a:rPr lang="en-US" sz="2800" smtClean="0"/>
            </a:br>
            <a:r>
              <a:rPr lang="en-US" sz="2800" smtClean="0"/>
              <a:t>       sa</a:t>
            </a:r>
            <a:r>
              <a:rPr lang="en-US" sz="2800" smtClean="0">
                <a:solidFill>
                  <a:srgbClr val="FF0000"/>
                </a:solidFill>
              </a:rPr>
              <a:t>LI</a:t>
            </a:r>
            <a:r>
              <a:rPr lang="en-US" sz="2800" smtClean="0"/>
              <a:t>va couldn’t be </a:t>
            </a:r>
            <a:r>
              <a:rPr lang="en-US" sz="2800" smtClean="0">
                <a:solidFill>
                  <a:srgbClr val="FF0000"/>
                </a:solidFill>
              </a:rPr>
              <a:t>SLI</a:t>
            </a:r>
            <a:r>
              <a:rPr lang="en-US" sz="2800" smtClean="0"/>
              <a:t>ver.</a:t>
            </a:r>
          </a:p>
          <a:p>
            <a:endParaRPr lang="en-US" sz="2800" smtClean="0"/>
          </a:p>
          <a:p>
            <a:r>
              <a:rPr lang="en-US" sz="2800" smtClean="0"/>
              <a:t>However, many words also have one or more syllables with </a:t>
            </a:r>
            <a:r>
              <a:rPr lang="en-US" sz="2800" smtClean="0">
                <a:solidFill>
                  <a:srgbClr val="008000"/>
                </a:solidFill>
              </a:rPr>
              <a:t>SECONDARY STRESS</a:t>
            </a:r>
            <a:r>
              <a:rPr lang="en-US" sz="2800" smtClean="0"/>
              <a:t>; sometimes the </a:t>
            </a:r>
            <a:r>
              <a:rPr lang="en-US" sz="2800" smtClean="0">
                <a:solidFill>
                  <a:srgbClr val="FF0000"/>
                </a:solidFill>
              </a:rPr>
              <a:t>main stress</a:t>
            </a:r>
            <a:r>
              <a:rPr lang="en-US" sz="2800" smtClean="0"/>
              <a:t> will move to one of these, e.g. </a:t>
            </a:r>
            <a:br>
              <a:rPr lang="en-US" sz="2800" smtClean="0"/>
            </a:br>
            <a:r>
              <a:rPr lang="en-US" sz="2800" smtClean="0"/>
              <a:t/>
            </a:r>
            <a:br>
              <a:rPr lang="en-US" sz="2800" smtClean="0"/>
            </a:br>
            <a:r>
              <a:rPr lang="en-US" sz="2800" smtClean="0">
                <a:solidFill>
                  <a:srgbClr val="FF0000"/>
                </a:solidFill>
              </a:rPr>
              <a:t>GOOD</a:t>
            </a:r>
            <a:r>
              <a:rPr lang="en-US" sz="2800" smtClean="0"/>
              <a:t> </a:t>
            </a:r>
            <a:r>
              <a:rPr lang="en-US" sz="2800" smtClean="0">
                <a:solidFill>
                  <a:srgbClr val="008000"/>
                </a:solidFill>
              </a:rPr>
              <a:t>AF</a:t>
            </a:r>
            <a:r>
              <a:rPr lang="en-US" sz="2800" smtClean="0"/>
              <a:t>ter*</a:t>
            </a:r>
            <a:r>
              <a:rPr lang="en-US" sz="2800" smtClean="0">
                <a:solidFill>
                  <a:srgbClr val="FF0000"/>
                </a:solidFill>
              </a:rPr>
              <a:t>NOON</a:t>
            </a:r>
            <a:r>
              <a:rPr lang="en-US" sz="2800" smtClean="0"/>
              <a:t>     but     </a:t>
            </a:r>
            <a:r>
              <a:rPr lang="en-US" sz="2800" smtClean="0">
                <a:solidFill>
                  <a:srgbClr val="FF0000"/>
                </a:solidFill>
              </a:rPr>
              <a:t>AF</a:t>
            </a:r>
            <a:r>
              <a:rPr lang="en-US" sz="2800" smtClean="0"/>
              <a:t>ternoon *</a:t>
            </a:r>
            <a:r>
              <a:rPr lang="en-US" sz="2800" smtClean="0">
                <a:solidFill>
                  <a:srgbClr val="FF0000"/>
                </a:solidFill>
              </a:rPr>
              <a:t>TEA</a:t>
            </a:r>
          </a:p>
          <a:p>
            <a:endParaRPr lang="en-US"/>
          </a:p>
          <a:p>
            <a:endParaRPr lang="en-US" smtClean="0"/>
          </a:p>
          <a:p>
            <a:endParaRPr lang="en-US"/>
          </a:p>
        </p:txBody>
      </p:sp>
      <p:sp>
        <p:nvSpPr>
          <p:cNvPr id="3" name="Title 2"/>
          <p:cNvSpPr>
            <a:spLocks noGrp="1"/>
          </p:cNvSpPr>
          <p:nvPr>
            <p:ph type="title"/>
          </p:nvPr>
        </p:nvSpPr>
        <p:spPr/>
        <p:txBody>
          <a:bodyPr/>
          <a:lstStyle/>
          <a:p>
            <a:r>
              <a:rPr lang="en-US" sz="3600" smtClean="0"/>
              <a:t>8. Pay attention to </a:t>
            </a:r>
            <a:br>
              <a:rPr lang="en-US" sz="3600" smtClean="0"/>
            </a:br>
            <a:r>
              <a:rPr lang="en-US" sz="3600" smtClean="0"/>
              <a:t>word stress!</a:t>
            </a:r>
            <a:endParaRPr lang="en-US" sz="3600"/>
          </a:p>
        </p:txBody>
      </p:sp>
      <p:pic>
        <p:nvPicPr>
          <p:cNvPr id="4" name="Picture 3"/>
          <p:cNvPicPr>
            <a:picLocks noChangeAspect="1"/>
          </p:cNvPicPr>
          <p:nvPr/>
        </p:nvPicPr>
        <p:blipFill>
          <a:blip r:embed="rId2"/>
          <a:stretch>
            <a:fillRect/>
          </a:stretch>
        </p:blipFill>
        <p:spPr>
          <a:xfrm>
            <a:off x="6958026" y="3141909"/>
            <a:ext cx="1410080" cy="1106474"/>
          </a:xfrm>
          <a:prstGeom prst="rect">
            <a:avLst/>
          </a:prstGeom>
        </p:spPr>
      </p:pic>
      <p:sp>
        <p:nvSpPr>
          <p:cNvPr id="5" name="TextBox 4"/>
          <p:cNvSpPr txBox="1"/>
          <p:nvPr/>
        </p:nvSpPr>
        <p:spPr>
          <a:xfrm>
            <a:off x="2306528" y="6423671"/>
            <a:ext cx="4160512" cy="261610"/>
          </a:xfrm>
          <a:prstGeom prst="rect">
            <a:avLst/>
          </a:prstGeom>
          <a:noFill/>
        </p:spPr>
        <p:txBody>
          <a:bodyPr wrap="square" rtlCol="0">
            <a:spAutoFit/>
          </a:bodyPr>
          <a:lstStyle/>
          <a:p>
            <a:r>
              <a:rPr lang="en-US" sz="1100"/>
              <a:t>http://wwp.greenwichmeantime.com/time-zone/usa/michigan/</a:t>
            </a:r>
          </a:p>
        </p:txBody>
      </p:sp>
    </p:spTree>
    <p:extLst>
      <p:ext uri="{BB962C8B-B14F-4D97-AF65-F5344CB8AC3E}">
        <p14:creationId xmlns:p14="http://schemas.microsoft.com/office/powerpoint/2010/main" val="34557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385" y="1719070"/>
            <a:ext cx="8846560" cy="5025785"/>
          </a:xfrm>
        </p:spPr>
        <p:txBody>
          <a:bodyPr numCol="3">
            <a:normAutofit fontScale="85000" lnSpcReduction="10000"/>
          </a:bodyPr>
          <a:lstStyle/>
          <a:p>
            <a:r>
              <a:rPr lang="en-US" sz="3300"/>
              <a:t>1. </a:t>
            </a:r>
            <a:r>
              <a:rPr lang="en-US" sz="3300">
                <a:hlinkClick r:id="rId2" action="ppaction://hlinksldjump"/>
              </a:rPr>
              <a:t>Ears/brain</a:t>
            </a:r>
            <a:endParaRPr lang="en-US" sz="3300"/>
          </a:p>
          <a:p>
            <a:r>
              <a:rPr lang="en-US" sz="3300"/>
              <a:t>2. </a:t>
            </a:r>
            <a:r>
              <a:rPr lang="en-US" sz="3300">
                <a:hlinkClick r:id="rId3" action="ppaction://hlinksldjump"/>
              </a:rPr>
              <a:t>Vowels</a:t>
            </a:r>
            <a:endParaRPr lang="en-US" sz="3300"/>
          </a:p>
          <a:p>
            <a:r>
              <a:rPr lang="en-US" sz="3300"/>
              <a:t>3. </a:t>
            </a:r>
            <a:r>
              <a:rPr lang="en-US" sz="3300">
                <a:hlinkClick r:id="rId4" action="ppaction://hlinksldjump"/>
              </a:rPr>
              <a:t>Phonics</a:t>
            </a:r>
            <a:endParaRPr lang="en-US" sz="3300"/>
          </a:p>
          <a:p>
            <a:r>
              <a:rPr lang="en-US" sz="3300"/>
              <a:t>4. </a:t>
            </a:r>
            <a:r>
              <a:rPr lang="en-US" sz="3300">
                <a:hlinkClick r:id="rId5" action="ppaction://hlinksldjump"/>
              </a:rPr>
              <a:t>Final C</a:t>
            </a:r>
            <a:endParaRPr lang="en-US" sz="3300"/>
          </a:p>
          <a:p>
            <a:r>
              <a:rPr lang="en-US" sz="3300"/>
              <a:t>5. </a:t>
            </a:r>
            <a:r>
              <a:rPr lang="en-US" sz="3300">
                <a:hlinkClick r:id="rId6" action="ppaction://hlinksldjump"/>
              </a:rPr>
              <a:t>Nasals</a:t>
            </a:r>
            <a:endParaRPr lang="en-US" sz="3300"/>
          </a:p>
          <a:p>
            <a:r>
              <a:rPr lang="en-US" sz="3300"/>
              <a:t>6. </a:t>
            </a:r>
            <a:r>
              <a:rPr lang="en-US" sz="3300">
                <a:hlinkClick r:id="rId7" action="ppaction://hlinksldjump"/>
              </a:rPr>
              <a:t>Slow audio</a:t>
            </a:r>
            <a:r>
              <a:rPr lang="en-US" sz="3300"/>
              <a:t> </a:t>
            </a:r>
          </a:p>
          <a:p>
            <a:r>
              <a:rPr lang="en-US" sz="3300"/>
              <a:t>7. </a:t>
            </a:r>
            <a:r>
              <a:rPr lang="en-US" sz="3300">
                <a:hlinkClick r:id="rId8" action="ppaction://hlinksldjump"/>
              </a:rPr>
              <a:t>Reductions</a:t>
            </a:r>
            <a:endParaRPr lang="en-US" sz="3300"/>
          </a:p>
          <a:p>
            <a:r>
              <a:rPr lang="en-US" sz="3300"/>
              <a:t>8. </a:t>
            </a:r>
            <a:r>
              <a:rPr lang="en-US" sz="3300">
                <a:hlinkClick r:id="rId9" action="ppaction://hlinksldjump"/>
              </a:rPr>
              <a:t>Word stress</a:t>
            </a:r>
            <a:endParaRPr lang="en-US" sz="3300"/>
          </a:p>
          <a:p>
            <a:r>
              <a:rPr lang="en-US" sz="3300"/>
              <a:t>9. </a:t>
            </a:r>
            <a:r>
              <a:rPr lang="en-US" sz="3300">
                <a:hlinkClick r:id="rId10" action="ppaction://hlinksldjump"/>
              </a:rPr>
              <a:t>Compounds</a:t>
            </a:r>
            <a:endParaRPr lang="en-US" sz="3300"/>
          </a:p>
          <a:p>
            <a:r>
              <a:rPr lang="en-US" sz="3300"/>
              <a:t>10. </a:t>
            </a:r>
            <a:r>
              <a:rPr lang="en-US" sz="3300">
                <a:hlinkClick r:id="rId11" action="ppaction://hlinksldjump"/>
              </a:rPr>
              <a:t>Intonation</a:t>
            </a:r>
            <a:endParaRPr lang="en-US" sz="3300"/>
          </a:p>
          <a:p>
            <a:r>
              <a:rPr lang="en-US" sz="3300"/>
              <a:t>11. </a:t>
            </a:r>
            <a:r>
              <a:rPr lang="en-US" sz="3300">
                <a:hlinkClick r:id="rId12" action="ppaction://hlinksldjump"/>
              </a:rPr>
              <a:t>Markers</a:t>
            </a:r>
            <a:endParaRPr lang="en-US" sz="3300"/>
          </a:p>
          <a:p>
            <a:r>
              <a:rPr lang="en-US" sz="3300"/>
              <a:t>12. </a:t>
            </a:r>
            <a:r>
              <a:rPr lang="en-US" sz="3300">
                <a:hlinkClick r:id="rId13" action="ppaction://hlinksldjump"/>
              </a:rPr>
              <a:t>Grammar</a:t>
            </a:r>
            <a:endParaRPr lang="en-US" sz="3300"/>
          </a:p>
          <a:p>
            <a:r>
              <a:rPr lang="en-US" sz="3300"/>
              <a:t>13. </a:t>
            </a:r>
            <a:r>
              <a:rPr lang="en-US" sz="3300">
                <a:hlinkClick r:id="rId14" action="ppaction://hlinksldjump"/>
              </a:rPr>
              <a:t>Checklist</a:t>
            </a:r>
            <a:endParaRPr lang="en-US" sz="3300"/>
          </a:p>
          <a:p>
            <a:r>
              <a:rPr lang="en-US" sz="3300"/>
              <a:t>14. </a:t>
            </a:r>
            <a:r>
              <a:rPr lang="en-US" sz="3300">
                <a:hlinkClick r:id="rId15" action="ppaction://hlinksldjump"/>
              </a:rPr>
              <a:t>Linggle</a:t>
            </a:r>
            <a:endParaRPr lang="en-US" sz="3300"/>
          </a:p>
          <a:p>
            <a:r>
              <a:rPr lang="en-US" sz="3300"/>
              <a:t>15. </a:t>
            </a:r>
            <a:r>
              <a:rPr lang="en-US" sz="3300">
                <a:hlinkClick r:id="rId16" action="ppaction://hlinksldjump"/>
              </a:rPr>
              <a:t>Images</a:t>
            </a:r>
            <a:endParaRPr lang="en-US" sz="3300"/>
          </a:p>
          <a:p>
            <a:r>
              <a:rPr lang="en-US" sz="3300"/>
              <a:t>16. </a:t>
            </a:r>
            <a:r>
              <a:rPr lang="en-US" sz="3300">
                <a:hlinkClick r:id="rId17" action="ppaction://hlinksldjump"/>
              </a:rPr>
              <a:t>Self-correct</a:t>
            </a:r>
            <a:endParaRPr lang="en-US" sz="3300"/>
          </a:p>
          <a:p>
            <a:r>
              <a:rPr lang="en-US" sz="3300"/>
              <a:t>17. </a:t>
            </a:r>
            <a:r>
              <a:rPr lang="en-US" sz="3300">
                <a:hlinkClick r:id="rId18" action="ppaction://hlinksldjump"/>
              </a:rPr>
              <a:t>Story tense</a:t>
            </a:r>
            <a:endParaRPr lang="en-US" sz="3300"/>
          </a:p>
          <a:p>
            <a:r>
              <a:rPr lang="en-US" sz="3300"/>
              <a:t>18. </a:t>
            </a:r>
            <a:r>
              <a:rPr lang="en-US" sz="3300">
                <a:hlinkClick r:id="rId19" action="ppaction://hlinksldjump"/>
              </a:rPr>
              <a:t>Linking</a:t>
            </a:r>
            <a:endParaRPr lang="en-US" sz="3300"/>
          </a:p>
          <a:p>
            <a:r>
              <a:rPr lang="en-US" sz="3300"/>
              <a:t>19. </a:t>
            </a:r>
            <a:r>
              <a:rPr lang="en-US" sz="3300">
                <a:hlinkClick r:id="rId19" action="ppaction://hlinksldjump"/>
              </a:rPr>
              <a:t>Syllables</a:t>
            </a:r>
            <a:endParaRPr lang="en-US" sz="3300"/>
          </a:p>
          <a:p>
            <a:r>
              <a:rPr lang="en-US" sz="3300"/>
              <a:t>20. </a:t>
            </a:r>
            <a:r>
              <a:rPr lang="en-US" sz="3300">
                <a:hlinkClick r:id="rId20" action="ppaction://hlinksldjump"/>
              </a:rPr>
              <a:t>Chinese</a:t>
            </a:r>
            <a:endParaRPr lang="en-US" sz="3300"/>
          </a:p>
          <a:p>
            <a:r>
              <a:rPr lang="en-US" sz="3300"/>
              <a:t>21. </a:t>
            </a:r>
            <a:r>
              <a:rPr lang="en-US" sz="3300">
                <a:hlinkClick r:id="rId21" action="ppaction://hlinksldjump"/>
              </a:rPr>
              <a:t>Right-click</a:t>
            </a:r>
            <a:endParaRPr lang="en-US" sz="3300"/>
          </a:p>
          <a:p>
            <a:r>
              <a:rPr lang="en-US" sz="3300"/>
              <a:t>22. </a:t>
            </a:r>
            <a:r>
              <a:rPr lang="en-US" sz="3300">
                <a:hlinkClick r:id="rId22" action="ppaction://hlinksldjump"/>
              </a:rPr>
              <a:t>OneLook</a:t>
            </a:r>
            <a:endParaRPr lang="en-US" sz="3300"/>
          </a:p>
          <a:p>
            <a:r>
              <a:rPr lang="en-US" sz="3300"/>
              <a:t>23. </a:t>
            </a:r>
            <a:r>
              <a:rPr lang="en-US" sz="3300">
                <a:hlinkClick r:id="rId23" action="ppaction://hlinksldjump"/>
              </a:rPr>
              <a:t>Capitals</a:t>
            </a:r>
            <a:endParaRPr lang="en-US" sz="3300"/>
          </a:p>
          <a:p>
            <a:r>
              <a:rPr lang="en-US" sz="3300"/>
              <a:t>24. </a:t>
            </a:r>
            <a:r>
              <a:rPr lang="en-US" sz="3300">
                <a:hlinkClick r:id="rId24" action="ppaction://hlinksldjump"/>
              </a:rPr>
              <a:t>Names</a:t>
            </a:r>
            <a:endParaRPr lang="en-US" sz="3300"/>
          </a:p>
          <a:p>
            <a:r>
              <a:rPr lang="en-US" sz="3300"/>
              <a:t>25. </a:t>
            </a:r>
            <a:r>
              <a:rPr lang="en-US" sz="3300">
                <a:hlinkClick r:id="rId25" action="ppaction://hlinksldjump"/>
              </a:rPr>
              <a:t>Repetition</a:t>
            </a:r>
            <a:endParaRPr lang="en-US" sz="3300"/>
          </a:p>
          <a:p>
            <a:r>
              <a:rPr lang="en-US" sz="3300"/>
              <a:t>26. </a:t>
            </a:r>
            <a:r>
              <a:rPr lang="en-US" sz="3300">
                <a:hlinkClick r:id="rId26" action="ppaction://hlinksldjump"/>
              </a:rPr>
              <a:t>Rhyme</a:t>
            </a:r>
            <a:endParaRPr lang="en-US" sz="3300"/>
          </a:p>
          <a:p>
            <a:r>
              <a:rPr lang="en-US" sz="3300"/>
              <a:t>27. </a:t>
            </a:r>
            <a:r>
              <a:rPr lang="en-US" sz="3300">
                <a:hlinkClick r:id="rId27" action="ppaction://hlinksldjump"/>
              </a:rPr>
              <a:t>h-dropping</a:t>
            </a:r>
            <a:endParaRPr lang="en-US" sz="3300"/>
          </a:p>
          <a:p>
            <a:r>
              <a:rPr lang="en-US" sz="3300"/>
              <a:t>28. </a:t>
            </a:r>
            <a:r>
              <a:rPr lang="en-US" sz="3300">
                <a:hlinkClick r:id="rId28" action="ppaction://hlinksldjump"/>
              </a:rPr>
              <a:t>Dialect</a:t>
            </a:r>
            <a:endParaRPr lang="en-US" sz="3300"/>
          </a:p>
          <a:p>
            <a:r>
              <a:rPr lang="en-US" sz="3300"/>
              <a:t>29. </a:t>
            </a:r>
            <a:r>
              <a:rPr lang="en-US" sz="3300">
                <a:hlinkClick r:id="rId29" action="ppaction://hlinksldjump"/>
              </a:rPr>
              <a:t>Logic</a:t>
            </a:r>
            <a:endParaRPr lang="en-US" sz="3300"/>
          </a:p>
          <a:p>
            <a:r>
              <a:rPr lang="en-US" sz="3300"/>
              <a:t>30. </a:t>
            </a:r>
            <a:r>
              <a:rPr lang="en-US" sz="3300">
                <a:hlinkClick r:id="rId30" action="ppaction://hlinksldjump"/>
              </a:rPr>
              <a:t>Guess!!</a:t>
            </a:r>
            <a:endParaRPr lang="en-US" sz="3300"/>
          </a:p>
          <a:p>
            <a:endParaRPr lang="en-US"/>
          </a:p>
        </p:txBody>
      </p:sp>
      <p:sp>
        <p:nvSpPr>
          <p:cNvPr id="3" name="Title 2"/>
          <p:cNvSpPr>
            <a:spLocks noGrp="1"/>
          </p:cNvSpPr>
          <p:nvPr>
            <p:ph type="title"/>
          </p:nvPr>
        </p:nvSpPr>
        <p:spPr/>
        <p:txBody>
          <a:bodyPr/>
          <a:lstStyle/>
          <a:p>
            <a:r>
              <a:rPr lang="en-US"/>
              <a:t>index</a:t>
            </a:r>
          </a:p>
        </p:txBody>
      </p:sp>
    </p:spTree>
    <p:extLst>
      <p:ext uri="{BB962C8B-B14F-4D97-AF65-F5344CB8AC3E}">
        <p14:creationId xmlns:p14="http://schemas.microsoft.com/office/powerpoint/2010/main" val="2949560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367" y="1719071"/>
            <a:ext cx="8511525" cy="4879792"/>
          </a:xfrm>
        </p:spPr>
        <p:txBody>
          <a:bodyPr/>
          <a:lstStyle/>
          <a:p>
            <a:r>
              <a:rPr lang="en-US" sz="2800" smtClean="0"/>
              <a:t>If the second of two nouns is not stressed, it may be a COMPOUND NOUN. Knowing this can help you decipher the word, e.g. *</a:t>
            </a:r>
            <a:r>
              <a:rPr lang="en-US" sz="2800" smtClean="0">
                <a:solidFill>
                  <a:srgbClr val="008000"/>
                </a:solidFill>
              </a:rPr>
              <a:t>BACKpack</a:t>
            </a:r>
            <a:r>
              <a:rPr lang="en-US" sz="2800" smtClean="0"/>
              <a:t>, *</a:t>
            </a:r>
            <a:r>
              <a:rPr lang="en-US" sz="2800" smtClean="0">
                <a:solidFill>
                  <a:srgbClr val="008000"/>
                </a:solidFill>
              </a:rPr>
              <a:t>SCHOOLbus</a:t>
            </a:r>
            <a:r>
              <a:rPr lang="en-US" sz="2800" smtClean="0"/>
              <a:t>.</a:t>
            </a:r>
          </a:p>
          <a:p>
            <a:endParaRPr lang="en-US" sz="2800"/>
          </a:p>
          <a:p>
            <a:endParaRPr lang="en-US"/>
          </a:p>
        </p:txBody>
      </p:sp>
      <p:sp>
        <p:nvSpPr>
          <p:cNvPr id="3" name="Title 2"/>
          <p:cNvSpPr>
            <a:spLocks noGrp="1"/>
          </p:cNvSpPr>
          <p:nvPr>
            <p:ph type="title"/>
          </p:nvPr>
        </p:nvSpPr>
        <p:spPr/>
        <p:txBody>
          <a:bodyPr/>
          <a:lstStyle/>
          <a:p>
            <a:r>
              <a:rPr lang="en-US"/>
              <a:t>9</a:t>
            </a:r>
            <a:r>
              <a:rPr lang="en-US" smtClean="0"/>
              <a:t>. Watch for </a:t>
            </a:r>
            <a:br>
              <a:rPr lang="en-US" smtClean="0"/>
            </a:br>
            <a:r>
              <a:rPr lang="en-US" smtClean="0"/>
              <a:t>compound noun stress</a:t>
            </a:r>
            <a:endParaRPr lang="en-US"/>
          </a:p>
        </p:txBody>
      </p:sp>
      <p:pic>
        <p:nvPicPr>
          <p:cNvPr id="4" name="Picture 3"/>
          <p:cNvPicPr>
            <a:picLocks noChangeAspect="1"/>
          </p:cNvPicPr>
          <p:nvPr/>
        </p:nvPicPr>
        <p:blipFill>
          <a:blip r:embed="rId2"/>
          <a:stretch>
            <a:fillRect/>
          </a:stretch>
        </p:blipFill>
        <p:spPr>
          <a:xfrm>
            <a:off x="3736353" y="3125287"/>
            <a:ext cx="4297369" cy="2864912"/>
          </a:xfrm>
          <a:prstGeom prst="rect">
            <a:avLst/>
          </a:prstGeom>
        </p:spPr>
      </p:pic>
      <p:pic>
        <p:nvPicPr>
          <p:cNvPr id="5" name="Picture 4"/>
          <p:cNvPicPr>
            <a:picLocks noChangeAspect="1"/>
          </p:cNvPicPr>
          <p:nvPr/>
        </p:nvPicPr>
        <p:blipFill>
          <a:blip r:embed="rId3"/>
          <a:stretch>
            <a:fillRect/>
          </a:stretch>
        </p:blipFill>
        <p:spPr>
          <a:xfrm>
            <a:off x="1070341" y="3927200"/>
            <a:ext cx="1719071" cy="1719071"/>
          </a:xfrm>
          <a:prstGeom prst="rect">
            <a:avLst/>
          </a:prstGeom>
        </p:spPr>
      </p:pic>
      <p:sp>
        <p:nvSpPr>
          <p:cNvPr id="6" name="TextBox 5"/>
          <p:cNvSpPr txBox="1"/>
          <p:nvPr/>
        </p:nvSpPr>
        <p:spPr>
          <a:xfrm>
            <a:off x="1070341" y="6175066"/>
            <a:ext cx="6963381" cy="430887"/>
          </a:xfrm>
          <a:prstGeom prst="rect">
            <a:avLst/>
          </a:prstGeom>
          <a:noFill/>
        </p:spPr>
        <p:txBody>
          <a:bodyPr wrap="square" rtlCol="0">
            <a:spAutoFit/>
          </a:bodyPr>
          <a:lstStyle/>
          <a:p>
            <a:r>
              <a:rPr lang="en-US" sz="1100"/>
              <a:t>http://images.sportsdirect.com/images/imgzoom/71/71302703_xxl.jpg</a:t>
            </a:r>
            <a:br>
              <a:rPr lang="en-US" sz="1100"/>
            </a:br>
            <a:r>
              <a:rPr lang="en-US" sz="1100"/>
              <a:t>http://moparent.com/Websites/moparent/images/School_Bus_Hot_Wheels.jpg</a:t>
            </a:r>
          </a:p>
        </p:txBody>
      </p:sp>
    </p:spTree>
    <p:extLst>
      <p:ext uri="{BB962C8B-B14F-4D97-AF65-F5344CB8AC3E}">
        <p14:creationId xmlns:p14="http://schemas.microsoft.com/office/powerpoint/2010/main" val="2739920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877319"/>
          </a:xfrm>
        </p:spPr>
        <p:txBody>
          <a:bodyPr>
            <a:normAutofit/>
          </a:bodyPr>
          <a:lstStyle/>
          <a:p>
            <a:pPr marL="45720" indent="0">
              <a:buNone/>
            </a:pPr>
            <a:r>
              <a:rPr lang="en-US" sz="2800" smtClean="0"/>
              <a:t>The </a:t>
            </a:r>
            <a:r>
              <a:rPr lang="en-US" sz="2800" smtClean="0">
                <a:solidFill>
                  <a:srgbClr val="008000"/>
                </a:solidFill>
              </a:rPr>
              <a:t>three rules of sentence intonation</a:t>
            </a:r>
            <a:r>
              <a:rPr lang="en-US" sz="2800" smtClean="0"/>
              <a:t>:</a:t>
            </a:r>
          </a:p>
          <a:p>
            <a:r>
              <a:rPr lang="en-US" sz="2400" b="1">
                <a:solidFill>
                  <a:srgbClr val="008000"/>
                </a:solidFill>
              </a:rPr>
              <a:t>Rule 1</a:t>
            </a:r>
            <a:r>
              <a:rPr lang="en-US" sz="2400" b="1"/>
              <a:t>: Stress</a:t>
            </a:r>
            <a:r>
              <a:rPr lang="en-US" sz="2400"/>
              <a:t> the stressed syllables of all the </a:t>
            </a:r>
            <a:r>
              <a:rPr lang="en-US" sz="2400" b="1">
                <a:solidFill>
                  <a:srgbClr val="FF0000"/>
                </a:solidFill>
              </a:rPr>
              <a:t>content</a:t>
            </a:r>
            <a:r>
              <a:rPr lang="en-US" sz="2400">
                <a:solidFill>
                  <a:srgbClr val="FF0000"/>
                </a:solidFill>
              </a:rPr>
              <a:t> words </a:t>
            </a:r>
            <a:r>
              <a:rPr lang="en-US" sz="2400"/>
              <a:t>in a sentence (like</a:t>
            </a:r>
            <a:r>
              <a:rPr lang="en-US" sz="2400" i="1"/>
              <a:t> </a:t>
            </a:r>
            <a:r>
              <a:rPr lang="en-US" altLang="zh-TW" sz="2400" i="1" smtClean="0"/>
              <a:t>taxi</a:t>
            </a:r>
            <a:r>
              <a:rPr lang="en-US" sz="2400" i="1" smtClean="0"/>
              <a:t>, </a:t>
            </a:r>
            <a:r>
              <a:rPr lang="en-US" sz="2400" i="1"/>
              <a:t>run, red</a:t>
            </a:r>
            <a:r>
              <a:rPr lang="en-US" sz="2400"/>
              <a:t>; </a:t>
            </a:r>
            <a:r>
              <a:rPr lang="en-US" sz="2400" smtClean="0"/>
              <a:t/>
            </a:r>
            <a:br>
              <a:rPr lang="en-US" sz="2400" smtClean="0"/>
            </a:br>
            <a:r>
              <a:rPr lang="en-US" sz="2400" b="1" smtClean="0"/>
              <a:t>do </a:t>
            </a:r>
            <a:r>
              <a:rPr lang="en-US" sz="2400" b="1" i="1"/>
              <a:t>not</a:t>
            </a:r>
            <a:r>
              <a:rPr lang="en-US" sz="2400" b="1"/>
              <a:t> stress </a:t>
            </a:r>
            <a:r>
              <a:rPr lang="en-US" sz="2400" b="1">
                <a:solidFill>
                  <a:srgbClr val="008000"/>
                </a:solidFill>
              </a:rPr>
              <a:t>function words</a:t>
            </a:r>
            <a:r>
              <a:rPr lang="en-US" sz="2400"/>
              <a:t>, like </a:t>
            </a:r>
            <a:r>
              <a:rPr lang="en-US" sz="2400" i="1"/>
              <a:t>in, the, my</a:t>
            </a:r>
            <a:r>
              <a:rPr lang="en-US" sz="2400"/>
              <a:t>); </a:t>
            </a:r>
            <a:r>
              <a:rPr lang="en-US" sz="2400" smtClean="0"/>
              <a:t/>
            </a:r>
            <a:br>
              <a:rPr lang="en-US" sz="2400" smtClean="0"/>
            </a:br>
            <a:r>
              <a:rPr lang="en-US" sz="2400" smtClean="0"/>
              <a:t>and </a:t>
            </a:r>
            <a:r>
              <a:rPr lang="en-US" sz="2400"/>
              <a:t>the stressed syllable of the </a:t>
            </a:r>
            <a:r>
              <a:rPr lang="en-US" sz="2400" b="1">
                <a:solidFill>
                  <a:srgbClr val="FF0000"/>
                </a:solidFill>
              </a:rPr>
              <a:t>last content word </a:t>
            </a:r>
            <a:r>
              <a:rPr lang="en-US" sz="2400" b="1"/>
              <a:t>in the </a:t>
            </a:r>
            <a:r>
              <a:rPr lang="en-US" sz="2400" b="1" smtClean="0"/>
              <a:t>sentence, the </a:t>
            </a:r>
            <a:r>
              <a:rPr lang="en-US" sz="2400" b="1" smtClean="0">
                <a:solidFill>
                  <a:srgbClr val="FF0000"/>
                </a:solidFill>
              </a:rPr>
              <a:t>tonic stress</a:t>
            </a:r>
            <a:r>
              <a:rPr lang="en-US" sz="2400" b="1" smtClean="0"/>
              <a:t>,</a:t>
            </a:r>
            <a:r>
              <a:rPr lang="en-US" sz="2400" smtClean="0"/>
              <a:t> </a:t>
            </a:r>
            <a:r>
              <a:rPr lang="en-US" sz="2400"/>
              <a:t>is pronounced with a </a:t>
            </a:r>
            <a:r>
              <a:rPr lang="en-US" sz="2400" b="1">
                <a:solidFill>
                  <a:srgbClr val="FF0000"/>
                </a:solidFill>
              </a:rPr>
              <a:t>high, falling</a:t>
            </a:r>
            <a:r>
              <a:rPr lang="en-US" sz="2400">
                <a:solidFill>
                  <a:srgbClr val="FF0000"/>
                </a:solidFill>
              </a:rPr>
              <a:t> intonation</a:t>
            </a:r>
            <a:r>
              <a:rPr lang="en-US" sz="2400"/>
              <a:t>.    </a:t>
            </a:r>
            <a:r>
              <a:rPr lang="en-US" sz="2400" smtClean="0"/>
              <a:t/>
            </a:r>
            <a:br>
              <a:rPr lang="en-US" sz="2400" smtClean="0"/>
            </a:br>
            <a:r>
              <a:rPr lang="en-US" sz="2400" smtClean="0"/>
              <a:t/>
            </a:r>
            <a:br>
              <a:rPr lang="en-US" sz="2400" smtClean="0"/>
            </a:br>
            <a:r>
              <a:rPr lang="en-US" sz="2400" smtClean="0"/>
              <a:t>1. </a:t>
            </a:r>
            <a:r>
              <a:rPr lang="en-US" sz="2400" i="1" smtClean="0">
                <a:solidFill>
                  <a:srgbClr val="FF0000"/>
                </a:solidFill>
              </a:rPr>
              <a:t>Who’s</a:t>
            </a:r>
            <a:r>
              <a:rPr lang="en-US" sz="2400" smtClean="0"/>
              <a:t> </a:t>
            </a:r>
            <a:r>
              <a:rPr lang="en-US" sz="2400"/>
              <a:t>that </a:t>
            </a:r>
            <a:r>
              <a:rPr lang="en-US" sz="2400" smtClean="0"/>
              <a:t>*</a:t>
            </a:r>
            <a:r>
              <a:rPr lang="en-US" sz="2400" b="1" smtClean="0">
                <a:solidFill>
                  <a:srgbClr val="FF0000"/>
                </a:solidFill>
              </a:rPr>
              <a:t>girl</a:t>
            </a:r>
            <a:r>
              <a:rPr lang="en-US" sz="2400"/>
              <a:t>?  	</a:t>
            </a:r>
            <a:r>
              <a:rPr lang="en-US" sz="2400" smtClean="0"/>
              <a:t/>
            </a:r>
            <a:br>
              <a:rPr lang="en-US" sz="2400" smtClean="0"/>
            </a:br>
            <a:r>
              <a:rPr lang="en-US" sz="2400" smtClean="0"/>
              <a:t>2</a:t>
            </a:r>
            <a:r>
              <a:rPr lang="en-US" sz="2400"/>
              <a:t>. </a:t>
            </a:r>
            <a:r>
              <a:rPr lang="en-US" sz="2400">
                <a:solidFill>
                  <a:srgbClr val="FF0000"/>
                </a:solidFill>
              </a:rPr>
              <a:t>This</a:t>
            </a:r>
            <a:r>
              <a:rPr lang="en-US" sz="2400"/>
              <a:t> is </a:t>
            </a:r>
            <a:r>
              <a:rPr lang="en-US" sz="2400" smtClean="0"/>
              <a:t>a *</a:t>
            </a:r>
            <a:r>
              <a:rPr lang="en-US" sz="2400" b="1" smtClean="0">
                <a:solidFill>
                  <a:srgbClr val="FF0000"/>
                </a:solidFill>
              </a:rPr>
              <a:t>park</a:t>
            </a:r>
            <a:r>
              <a:rPr lang="en-US" sz="2400"/>
              <a:t>.   	</a:t>
            </a:r>
            <a:r>
              <a:rPr lang="en-US" sz="2400" smtClean="0"/>
              <a:t/>
            </a:r>
            <a:br>
              <a:rPr lang="en-US" sz="2400" smtClean="0"/>
            </a:br>
            <a:r>
              <a:rPr lang="en-US" sz="2400" smtClean="0"/>
              <a:t>3</a:t>
            </a:r>
            <a:r>
              <a:rPr lang="en-US" sz="2400"/>
              <a:t>. A </a:t>
            </a:r>
            <a:r>
              <a:rPr lang="en-US" sz="2400">
                <a:solidFill>
                  <a:srgbClr val="FF0000"/>
                </a:solidFill>
              </a:rPr>
              <a:t>man</a:t>
            </a:r>
            <a:r>
              <a:rPr lang="en-US" sz="2400"/>
              <a:t> is </a:t>
            </a:r>
            <a:r>
              <a:rPr lang="en-US" sz="2400">
                <a:solidFill>
                  <a:srgbClr val="FF0000"/>
                </a:solidFill>
              </a:rPr>
              <a:t>sit</a:t>
            </a:r>
            <a:r>
              <a:rPr lang="en-US" sz="2400"/>
              <a:t>ting on </a:t>
            </a:r>
            <a:r>
              <a:rPr lang="en-US" sz="2400" smtClean="0"/>
              <a:t>a *</a:t>
            </a:r>
            <a:r>
              <a:rPr lang="en-US" sz="2400" b="1" smtClean="0">
                <a:solidFill>
                  <a:srgbClr val="FF0000"/>
                </a:solidFill>
              </a:rPr>
              <a:t>bench</a:t>
            </a:r>
            <a:r>
              <a:rPr lang="en-US" sz="2400" smtClean="0"/>
              <a:t>.</a:t>
            </a:r>
            <a:endParaRPr lang="en-US" sz="2400"/>
          </a:p>
        </p:txBody>
      </p:sp>
      <p:sp>
        <p:nvSpPr>
          <p:cNvPr id="3" name="Title 2"/>
          <p:cNvSpPr>
            <a:spLocks noGrp="1"/>
          </p:cNvSpPr>
          <p:nvPr>
            <p:ph type="title"/>
          </p:nvPr>
        </p:nvSpPr>
        <p:spPr/>
        <p:txBody>
          <a:bodyPr/>
          <a:lstStyle/>
          <a:p>
            <a:r>
              <a:rPr lang="en-US"/>
              <a:t>10</a:t>
            </a:r>
            <a:r>
              <a:rPr lang="en-US" smtClean="0"/>
              <a:t>. Learn basic intonation rules:</a:t>
            </a:r>
            <a:br>
              <a:rPr lang="en-US" smtClean="0"/>
            </a:br>
            <a:r>
              <a:rPr lang="en-US" smtClean="0"/>
              <a:t>Rule 1</a:t>
            </a:r>
            <a:endParaRPr lang="en-US"/>
          </a:p>
        </p:txBody>
      </p:sp>
      <p:pic>
        <p:nvPicPr>
          <p:cNvPr id="5" name="Picture 4"/>
          <p:cNvPicPr>
            <a:picLocks noChangeAspect="1"/>
          </p:cNvPicPr>
          <p:nvPr/>
        </p:nvPicPr>
        <p:blipFill>
          <a:blip r:embed="rId2"/>
          <a:stretch>
            <a:fillRect/>
          </a:stretch>
        </p:blipFill>
        <p:spPr>
          <a:xfrm>
            <a:off x="6014183" y="4608136"/>
            <a:ext cx="2341511" cy="1319161"/>
          </a:xfrm>
          <a:prstGeom prst="rect">
            <a:avLst/>
          </a:prstGeom>
        </p:spPr>
      </p:pic>
      <p:sp>
        <p:nvSpPr>
          <p:cNvPr id="6" name="TextBox 5"/>
          <p:cNvSpPr txBox="1"/>
          <p:nvPr/>
        </p:nvSpPr>
        <p:spPr>
          <a:xfrm>
            <a:off x="2478161" y="6596390"/>
            <a:ext cx="4189399" cy="261610"/>
          </a:xfrm>
          <a:prstGeom prst="rect">
            <a:avLst/>
          </a:prstGeom>
          <a:noFill/>
        </p:spPr>
        <p:txBody>
          <a:bodyPr wrap="square" rtlCol="0">
            <a:spAutoFit/>
          </a:bodyPr>
          <a:lstStyle/>
          <a:p>
            <a:r>
              <a:rPr lang="en-US" sz="1100"/>
              <a:t>http://il8.picdn.net/shutterstock/videos/1583701/thumb/5.jpg</a:t>
            </a:r>
          </a:p>
        </p:txBody>
      </p:sp>
    </p:spTree>
    <p:extLst>
      <p:ext uri="{BB962C8B-B14F-4D97-AF65-F5344CB8AC3E}">
        <p14:creationId xmlns:p14="http://schemas.microsoft.com/office/powerpoint/2010/main" val="1303421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77319"/>
          </a:xfrm>
        </p:spPr>
        <p:txBody>
          <a:bodyPr>
            <a:normAutofit lnSpcReduction="10000"/>
          </a:bodyPr>
          <a:lstStyle/>
          <a:p>
            <a:endParaRPr lang="en-US" sz="2600" b="1">
              <a:solidFill>
                <a:srgbClr val="008000"/>
              </a:solidFill>
            </a:endParaRPr>
          </a:p>
          <a:p>
            <a:r>
              <a:rPr lang="en-US" sz="2600" b="1">
                <a:solidFill>
                  <a:srgbClr val="008000"/>
                </a:solidFill>
              </a:rPr>
              <a:t>Rule 2</a:t>
            </a:r>
            <a:r>
              <a:rPr lang="en-US" sz="2600" b="1"/>
              <a:t>: </a:t>
            </a:r>
            <a:r>
              <a:rPr lang="en-US" sz="2600"/>
              <a:t>After a subject has been introduced, </a:t>
            </a:r>
            <a:r>
              <a:rPr lang="en-US" sz="2600" smtClean="0"/>
              <a:t/>
            </a:r>
            <a:br>
              <a:rPr lang="en-US" sz="2600" smtClean="0"/>
            </a:br>
            <a:r>
              <a:rPr lang="en-US" sz="2600" smtClean="0"/>
              <a:t>any </a:t>
            </a:r>
            <a:r>
              <a:rPr lang="en-US" sz="2600" b="1">
                <a:solidFill>
                  <a:srgbClr val="FF0000"/>
                </a:solidFill>
              </a:rPr>
              <a:t>new</a:t>
            </a:r>
            <a:r>
              <a:rPr lang="en-US" sz="2600"/>
              <a:t> information is </a:t>
            </a:r>
            <a:r>
              <a:rPr lang="en-US" sz="2600" b="1">
                <a:solidFill>
                  <a:srgbClr val="FF0000"/>
                </a:solidFill>
              </a:rPr>
              <a:t>stressed</a:t>
            </a:r>
            <a:r>
              <a:rPr lang="en-US" sz="2600" b="1"/>
              <a:t>; </a:t>
            </a:r>
            <a:r>
              <a:rPr lang="en-US" sz="2600" b="1" smtClean="0"/>
              <a:t/>
            </a:r>
            <a:br>
              <a:rPr lang="en-US" sz="2600" b="1" smtClean="0"/>
            </a:br>
            <a:r>
              <a:rPr lang="en-US" sz="2600" b="1" smtClean="0">
                <a:solidFill>
                  <a:srgbClr val="008000"/>
                </a:solidFill>
              </a:rPr>
              <a:t>old</a:t>
            </a:r>
            <a:r>
              <a:rPr lang="en-US" sz="2600" smtClean="0"/>
              <a:t> </a:t>
            </a:r>
            <a:r>
              <a:rPr lang="en-US" sz="2600"/>
              <a:t>information is </a:t>
            </a:r>
            <a:r>
              <a:rPr lang="en-US" sz="2600" b="1">
                <a:solidFill>
                  <a:srgbClr val="008000"/>
                </a:solidFill>
              </a:rPr>
              <a:t>not stressed</a:t>
            </a:r>
            <a:r>
              <a:rPr lang="en-US" sz="2600" smtClean="0"/>
              <a:t>.</a:t>
            </a:r>
            <a:br>
              <a:rPr lang="en-US" sz="2600" smtClean="0"/>
            </a:br>
            <a:endParaRPr lang="en-US" sz="2600"/>
          </a:p>
          <a:p>
            <a:pPr marL="45720" indent="0">
              <a:buNone/>
            </a:pPr>
            <a:r>
              <a:rPr lang="en-US" sz="2600" smtClean="0"/>
              <a:t>1. </a:t>
            </a:r>
            <a:r>
              <a:rPr lang="en-US" sz="2600" smtClean="0">
                <a:solidFill>
                  <a:srgbClr val="FF0000"/>
                </a:solidFill>
              </a:rPr>
              <a:t>Who’s</a:t>
            </a:r>
            <a:r>
              <a:rPr lang="en-US" sz="2600" smtClean="0"/>
              <a:t> </a:t>
            </a:r>
            <a:r>
              <a:rPr lang="en-US" sz="2600"/>
              <a:t>that </a:t>
            </a:r>
            <a:r>
              <a:rPr lang="en-US" sz="2600" smtClean="0"/>
              <a:t>*</a:t>
            </a:r>
            <a:r>
              <a:rPr lang="en-US" sz="2600" b="1" smtClean="0">
                <a:solidFill>
                  <a:srgbClr val="FF0000"/>
                </a:solidFill>
              </a:rPr>
              <a:t>girl</a:t>
            </a:r>
            <a:r>
              <a:rPr lang="en-US" sz="2600"/>
              <a:t>? 	</a:t>
            </a:r>
            <a:r>
              <a:rPr lang="en-US" sz="2600" smtClean="0"/>
              <a:t/>
            </a:r>
            <a:br>
              <a:rPr lang="en-US" sz="2600" smtClean="0"/>
            </a:br>
            <a:r>
              <a:rPr lang="en-US" sz="2600" smtClean="0"/>
              <a:t>    The *</a:t>
            </a:r>
            <a:r>
              <a:rPr lang="en-US" sz="2600" b="1" smtClean="0">
                <a:solidFill>
                  <a:srgbClr val="FF0000"/>
                </a:solidFill>
              </a:rPr>
              <a:t>tall</a:t>
            </a:r>
            <a:r>
              <a:rPr lang="en-US" sz="2600" b="1" smtClean="0"/>
              <a:t> </a:t>
            </a:r>
            <a:r>
              <a:rPr lang="en-US" sz="2600"/>
              <a:t>girl?	 </a:t>
            </a:r>
            <a:r>
              <a:rPr lang="en-US" sz="2600" smtClean="0"/>
              <a:t> </a:t>
            </a:r>
            <a:br>
              <a:rPr lang="en-US" sz="2600" smtClean="0"/>
            </a:br>
            <a:r>
              <a:rPr lang="en-US" sz="2600" smtClean="0"/>
              <a:t>    </a:t>
            </a:r>
            <a:r>
              <a:rPr lang="en-US" sz="2600" b="1" smtClean="0"/>
              <a:t>No</a:t>
            </a:r>
            <a:r>
              <a:rPr lang="en-US" sz="2600"/>
              <a:t>, the </a:t>
            </a:r>
            <a:r>
              <a:rPr lang="en-US" sz="2600" smtClean="0"/>
              <a:t>*</a:t>
            </a:r>
            <a:r>
              <a:rPr lang="en-US" sz="2600" b="1" smtClean="0">
                <a:solidFill>
                  <a:srgbClr val="FF0000"/>
                </a:solidFill>
              </a:rPr>
              <a:t>short</a:t>
            </a:r>
            <a:r>
              <a:rPr lang="en-US" sz="2600" b="1" smtClean="0"/>
              <a:t> </a:t>
            </a:r>
            <a:r>
              <a:rPr lang="en-US" sz="2600"/>
              <a:t>girl.   </a:t>
            </a:r>
            <a:r>
              <a:rPr lang="en-US" sz="2600" smtClean="0"/>
              <a:t/>
            </a:r>
            <a:br>
              <a:rPr lang="en-US" sz="2600" smtClean="0"/>
            </a:br>
            <a:r>
              <a:rPr lang="en-US" sz="2600" smtClean="0"/>
              <a:t>    Oh</a:t>
            </a:r>
            <a:r>
              <a:rPr lang="en-US" sz="2600"/>
              <a:t>, that’s *</a:t>
            </a:r>
            <a:r>
              <a:rPr lang="en-US" sz="2600" b="1" smtClean="0">
                <a:solidFill>
                  <a:srgbClr val="FF0000"/>
                </a:solidFill>
              </a:rPr>
              <a:t>Jane</a:t>
            </a:r>
            <a:r>
              <a:rPr lang="en-US" sz="2600"/>
              <a:t>.</a:t>
            </a:r>
          </a:p>
          <a:p>
            <a:pPr marL="45720" indent="0">
              <a:buNone/>
            </a:pPr>
            <a:endParaRPr lang="en-US" sz="2600" smtClean="0"/>
          </a:p>
          <a:p>
            <a:pPr marL="45720" indent="0">
              <a:buNone/>
            </a:pPr>
            <a:r>
              <a:rPr lang="en-US" sz="2600" smtClean="0"/>
              <a:t>2. This </a:t>
            </a:r>
            <a:r>
              <a:rPr lang="en-US" sz="2600"/>
              <a:t>is a </a:t>
            </a:r>
            <a:r>
              <a:rPr lang="en-US" sz="2600" smtClean="0"/>
              <a:t>*</a:t>
            </a:r>
            <a:r>
              <a:rPr lang="en-US" sz="2600" b="1" smtClean="0">
                <a:solidFill>
                  <a:srgbClr val="FF0000"/>
                </a:solidFill>
              </a:rPr>
              <a:t>park</a:t>
            </a:r>
            <a:r>
              <a:rPr lang="en-US" sz="2600"/>
              <a:t>. 	</a:t>
            </a:r>
            <a:r>
              <a:rPr lang="en-US" sz="2600" smtClean="0"/>
              <a:t/>
            </a:r>
            <a:br>
              <a:rPr lang="en-US" sz="2600" smtClean="0"/>
            </a:br>
            <a:r>
              <a:rPr lang="en-US" sz="2600" smtClean="0"/>
              <a:t>    There </a:t>
            </a:r>
            <a:r>
              <a:rPr lang="en-US" sz="2600"/>
              <a:t>are </a:t>
            </a:r>
            <a:r>
              <a:rPr lang="en-US" sz="2600">
                <a:solidFill>
                  <a:srgbClr val="FF0000"/>
                </a:solidFill>
              </a:rPr>
              <a:t>trees</a:t>
            </a:r>
            <a:r>
              <a:rPr lang="en-US" sz="2600"/>
              <a:t>, </a:t>
            </a:r>
            <a:r>
              <a:rPr lang="en-US" sz="2600">
                <a:solidFill>
                  <a:srgbClr val="FF0000"/>
                </a:solidFill>
              </a:rPr>
              <a:t>flow</a:t>
            </a:r>
            <a:r>
              <a:rPr lang="en-US" sz="2600"/>
              <a:t>ers, and </a:t>
            </a:r>
            <a:r>
              <a:rPr lang="en-US" sz="2600" smtClean="0"/>
              <a:t>*</a:t>
            </a:r>
            <a:r>
              <a:rPr lang="en-US" sz="2600" b="1" smtClean="0">
                <a:solidFill>
                  <a:srgbClr val="FF0000"/>
                </a:solidFill>
              </a:rPr>
              <a:t>birds</a:t>
            </a:r>
            <a:r>
              <a:rPr lang="en-US" sz="2600" b="1" smtClean="0"/>
              <a:t> </a:t>
            </a:r>
            <a:r>
              <a:rPr lang="en-US" sz="2600"/>
              <a:t>in the park.</a:t>
            </a:r>
          </a:p>
          <a:p>
            <a:endParaRPr lang="en-US"/>
          </a:p>
          <a:p>
            <a:endParaRPr lang="en-US"/>
          </a:p>
        </p:txBody>
      </p:sp>
      <p:sp>
        <p:nvSpPr>
          <p:cNvPr id="3" name="Title 2"/>
          <p:cNvSpPr>
            <a:spLocks noGrp="1"/>
          </p:cNvSpPr>
          <p:nvPr>
            <p:ph type="title"/>
          </p:nvPr>
        </p:nvSpPr>
        <p:spPr/>
        <p:txBody>
          <a:bodyPr/>
          <a:lstStyle/>
          <a:p>
            <a:r>
              <a:rPr lang="en-US"/>
              <a:t>intonation rules:</a:t>
            </a:r>
            <a:br>
              <a:rPr lang="en-US"/>
            </a:br>
            <a:r>
              <a:rPr lang="en-US"/>
              <a:t>Rule </a:t>
            </a:r>
            <a:r>
              <a:rPr lang="en-US" smtClean="0"/>
              <a:t>2</a:t>
            </a:r>
            <a:endParaRPr lang="en-US"/>
          </a:p>
        </p:txBody>
      </p:sp>
      <p:sp>
        <p:nvSpPr>
          <p:cNvPr id="4" name="TextBox 3"/>
          <p:cNvSpPr txBox="1"/>
          <p:nvPr/>
        </p:nvSpPr>
        <p:spPr>
          <a:xfrm>
            <a:off x="2087554" y="6596390"/>
            <a:ext cx="4934220" cy="261610"/>
          </a:xfrm>
          <a:prstGeom prst="rect">
            <a:avLst/>
          </a:prstGeom>
          <a:noFill/>
        </p:spPr>
        <p:txBody>
          <a:bodyPr wrap="square" rtlCol="0">
            <a:spAutoFit/>
          </a:bodyPr>
          <a:lstStyle/>
          <a:p>
            <a:r>
              <a:rPr lang="en-US" sz="1100"/>
              <a:t>https://img0.etsystatic.com/051/1/7848968/il_570xN.660898972_fd5o.jpg</a:t>
            </a:r>
          </a:p>
        </p:txBody>
      </p:sp>
      <p:pic>
        <p:nvPicPr>
          <p:cNvPr id="5" name="Picture 4"/>
          <p:cNvPicPr>
            <a:picLocks noChangeAspect="1"/>
          </p:cNvPicPr>
          <p:nvPr/>
        </p:nvPicPr>
        <p:blipFill>
          <a:blip r:embed="rId2"/>
          <a:stretch>
            <a:fillRect/>
          </a:stretch>
        </p:blipFill>
        <p:spPr>
          <a:xfrm>
            <a:off x="6313197" y="3241034"/>
            <a:ext cx="2001083" cy="2394278"/>
          </a:xfrm>
          <a:prstGeom prst="rect">
            <a:avLst/>
          </a:prstGeom>
        </p:spPr>
      </p:pic>
    </p:spTree>
    <p:extLst>
      <p:ext uri="{BB962C8B-B14F-4D97-AF65-F5344CB8AC3E}">
        <p14:creationId xmlns:p14="http://schemas.microsoft.com/office/powerpoint/2010/main" val="850036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8" y="1990072"/>
            <a:ext cx="8407892" cy="4295822"/>
          </a:xfrm>
        </p:spPr>
        <p:txBody>
          <a:bodyPr/>
          <a:lstStyle/>
          <a:p>
            <a:r>
              <a:rPr lang="en-US" sz="2600" b="1">
                <a:solidFill>
                  <a:srgbClr val="008000"/>
                </a:solidFill>
              </a:rPr>
              <a:t>Rule 3</a:t>
            </a:r>
            <a:r>
              <a:rPr lang="en-US" sz="2600" b="1"/>
              <a:t>: </a:t>
            </a:r>
            <a:r>
              <a:rPr lang="en-US" sz="2600"/>
              <a:t>Stress words that </a:t>
            </a:r>
            <a:r>
              <a:rPr lang="en-US" sz="2600" b="1"/>
              <a:t>contrast</a:t>
            </a:r>
            <a:r>
              <a:rPr lang="en-US" sz="2600"/>
              <a:t> information. Any word, including function words, may be stressed for purposes of contrast</a:t>
            </a:r>
            <a:r>
              <a:rPr lang="en-US" sz="2600" smtClean="0"/>
              <a:t>.</a:t>
            </a:r>
            <a:br>
              <a:rPr lang="en-US" sz="2600" smtClean="0"/>
            </a:br>
            <a:endParaRPr lang="en-US" sz="2600"/>
          </a:p>
          <a:p>
            <a:pPr marL="45720" indent="0">
              <a:buNone/>
            </a:pPr>
            <a:r>
              <a:rPr lang="en-US" sz="2600" smtClean="0"/>
              <a:t>1. Is </a:t>
            </a:r>
            <a:r>
              <a:rPr lang="en-US" sz="2600"/>
              <a:t>the </a:t>
            </a:r>
            <a:r>
              <a:rPr lang="en-US" sz="2600">
                <a:solidFill>
                  <a:srgbClr val="FF0000"/>
                </a:solidFill>
              </a:rPr>
              <a:t>book</a:t>
            </a:r>
            <a:r>
              <a:rPr lang="en-US" sz="2600"/>
              <a:t> on the </a:t>
            </a:r>
            <a:r>
              <a:rPr lang="en-US" sz="2600" smtClean="0"/>
              <a:t>*</a:t>
            </a:r>
            <a:r>
              <a:rPr lang="en-US" sz="2600" b="1" smtClean="0">
                <a:solidFill>
                  <a:srgbClr val="FF0000"/>
                </a:solidFill>
              </a:rPr>
              <a:t>ta</a:t>
            </a:r>
            <a:r>
              <a:rPr lang="en-US" sz="2600" smtClean="0"/>
              <a:t>ble</a:t>
            </a:r>
            <a:r>
              <a:rPr lang="en-US" sz="2600"/>
              <a:t>?		</a:t>
            </a:r>
            <a:r>
              <a:rPr lang="en-US" sz="2600" smtClean="0"/>
              <a:t/>
            </a:r>
            <a:br>
              <a:rPr lang="en-US" sz="2600" smtClean="0"/>
            </a:br>
            <a:r>
              <a:rPr lang="en-US" sz="2600" smtClean="0"/>
              <a:t>    No</a:t>
            </a:r>
            <a:r>
              <a:rPr lang="en-US" sz="2600"/>
              <a:t>, it’s </a:t>
            </a:r>
            <a:r>
              <a:rPr lang="en-US" sz="2600" smtClean="0"/>
              <a:t>*</a:t>
            </a:r>
            <a:r>
              <a:rPr lang="en-US" sz="2600" b="1" smtClean="0">
                <a:solidFill>
                  <a:srgbClr val="FF0000"/>
                </a:solidFill>
              </a:rPr>
              <a:t>un</a:t>
            </a:r>
            <a:r>
              <a:rPr lang="en-US" sz="2600" smtClean="0"/>
              <a:t>der </a:t>
            </a:r>
            <a:r>
              <a:rPr lang="en-US" sz="2600"/>
              <a:t>the table</a:t>
            </a:r>
            <a:r>
              <a:rPr lang="en-US" sz="2600" smtClean="0"/>
              <a:t>.</a:t>
            </a:r>
          </a:p>
          <a:p>
            <a:pPr marL="45720" indent="0">
              <a:buNone/>
            </a:pPr>
            <a:r>
              <a:rPr lang="en-US" sz="2600" smtClean="0"/>
              <a:t/>
            </a:r>
            <a:br>
              <a:rPr lang="en-US" sz="2600" smtClean="0"/>
            </a:br>
            <a:r>
              <a:rPr lang="en-US" sz="2600" smtClean="0"/>
              <a:t>2. Is </a:t>
            </a:r>
            <a:r>
              <a:rPr lang="en-US" sz="2600">
                <a:solidFill>
                  <a:srgbClr val="FF0000"/>
                </a:solidFill>
              </a:rPr>
              <a:t>that</a:t>
            </a:r>
            <a:r>
              <a:rPr lang="en-US" sz="2600"/>
              <a:t> for </a:t>
            </a:r>
            <a:r>
              <a:rPr lang="en-US" sz="2600" smtClean="0"/>
              <a:t>*</a:t>
            </a:r>
            <a:r>
              <a:rPr lang="en-US" sz="2600" b="1" smtClean="0">
                <a:solidFill>
                  <a:srgbClr val="FF0000"/>
                </a:solidFill>
              </a:rPr>
              <a:t>Ma</a:t>
            </a:r>
            <a:r>
              <a:rPr lang="en-US" sz="2600" smtClean="0"/>
              <a:t>ry</a:t>
            </a:r>
            <a:r>
              <a:rPr lang="en-US" sz="2600"/>
              <a:t>?			</a:t>
            </a:r>
            <a:r>
              <a:rPr lang="en-US" sz="2600" smtClean="0"/>
              <a:t/>
            </a:r>
            <a:br>
              <a:rPr lang="en-US" sz="2600" smtClean="0"/>
            </a:br>
            <a:r>
              <a:rPr lang="en-US" sz="2600" smtClean="0"/>
              <a:t>    No</a:t>
            </a:r>
            <a:r>
              <a:rPr lang="en-US" sz="2600"/>
              <a:t>, it’s </a:t>
            </a:r>
            <a:r>
              <a:rPr lang="en-US" sz="2600" smtClean="0"/>
              <a:t>*</a:t>
            </a:r>
            <a:r>
              <a:rPr lang="en-US" sz="2600" b="1" smtClean="0">
                <a:solidFill>
                  <a:srgbClr val="FF0000"/>
                </a:solidFill>
              </a:rPr>
              <a:t>from</a:t>
            </a:r>
            <a:r>
              <a:rPr lang="en-US" sz="2600" smtClean="0"/>
              <a:t> </a:t>
            </a:r>
            <a:r>
              <a:rPr lang="en-US" sz="2600"/>
              <a:t>Mary.</a:t>
            </a:r>
          </a:p>
          <a:p>
            <a:endParaRPr lang="en-US"/>
          </a:p>
        </p:txBody>
      </p:sp>
      <p:sp>
        <p:nvSpPr>
          <p:cNvPr id="3" name="Title 2"/>
          <p:cNvSpPr>
            <a:spLocks noGrp="1"/>
          </p:cNvSpPr>
          <p:nvPr>
            <p:ph type="title"/>
          </p:nvPr>
        </p:nvSpPr>
        <p:spPr/>
        <p:txBody>
          <a:bodyPr/>
          <a:lstStyle/>
          <a:p>
            <a:r>
              <a:rPr lang="en-US"/>
              <a:t>intonation rules:</a:t>
            </a:r>
            <a:br>
              <a:rPr lang="en-US"/>
            </a:br>
            <a:r>
              <a:rPr lang="en-US"/>
              <a:t>Rule </a:t>
            </a:r>
            <a:r>
              <a:rPr lang="en-US" smtClean="0"/>
              <a:t>3</a:t>
            </a:r>
            <a:endParaRPr lang="en-US"/>
          </a:p>
        </p:txBody>
      </p:sp>
      <p:pic>
        <p:nvPicPr>
          <p:cNvPr id="4" name="Picture 3"/>
          <p:cNvPicPr>
            <a:picLocks noChangeAspect="1"/>
          </p:cNvPicPr>
          <p:nvPr/>
        </p:nvPicPr>
        <p:blipFill>
          <a:blip r:embed="rId2"/>
          <a:stretch>
            <a:fillRect/>
          </a:stretch>
        </p:blipFill>
        <p:spPr>
          <a:xfrm>
            <a:off x="5489706" y="3401627"/>
            <a:ext cx="2494575" cy="2000098"/>
          </a:xfrm>
          <a:prstGeom prst="rect">
            <a:avLst/>
          </a:prstGeom>
        </p:spPr>
      </p:pic>
      <p:sp>
        <p:nvSpPr>
          <p:cNvPr id="5" name="TextBox 4"/>
          <p:cNvSpPr txBox="1"/>
          <p:nvPr/>
        </p:nvSpPr>
        <p:spPr>
          <a:xfrm>
            <a:off x="1810187" y="6619204"/>
            <a:ext cx="5547349" cy="261610"/>
          </a:xfrm>
          <a:prstGeom prst="rect">
            <a:avLst/>
          </a:prstGeom>
          <a:noFill/>
        </p:spPr>
        <p:txBody>
          <a:bodyPr wrap="square" rtlCol="0">
            <a:spAutoFit/>
          </a:bodyPr>
          <a:lstStyle/>
          <a:p>
            <a:r>
              <a:rPr lang="en-US" sz="1100"/>
              <a:t>http://leandromd.blogspot.tw/2013/10/aprendendo-ingles-com-learning-english.html</a:t>
            </a:r>
          </a:p>
        </p:txBody>
      </p:sp>
    </p:spTree>
    <p:extLst>
      <p:ext uri="{BB962C8B-B14F-4D97-AF65-F5344CB8AC3E}">
        <p14:creationId xmlns:p14="http://schemas.microsoft.com/office/powerpoint/2010/main" val="953354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a:solidFill>
                  <a:srgbClr val="008000"/>
                </a:solidFill>
              </a:rPr>
              <a:t>Yes-no questions </a:t>
            </a:r>
            <a:r>
              <a:rPr lang="en-US" sz="3600"/>
              <a:t>usually have a </a:t>
            </a:r>
            <a:r>
              <a:rPr lang="en-US" sz="3600">
                <a:solidFill>
                  <a:srgbClr val="008000"/>
                </a:solidFill>
              </a:rPr>
              <a:t>rising</a:t>
            </a:r>
            <a:r>
              <a:rPr lang="en-US" sz="3600"/>
              <a:t> intonation:</a:t>
            </a:r>
            <a:r>
              <a:rPr lang="en-US"/>
              <a:t/>
            </a:r>
            <a:br>
              <a:rPr lang="en-US"/>
            </a:br>
            <a:endParaRPr lang="en-US"/>
          </a:p>
          <a:p>
            <a:endParaRPr lang="en-US"/>
          </a:p>
        </p:txBody>
      </p:sp>
      <p:sp>
        <p:nvSpPr>
          <p:cNvPr id="3" name="Title 2"/>
          <p:cNvSpPr>
            <a:spLocks noGrp="1"/>
          </p:cNvSpPr>
          <p:nvPr>
            <p:ph type="title"/>
          </p:nvPr>
        </p:nvSpPr>
        <p:spPr/>
        <p:txBody>
          <a:bodyPr/>
          <a:lstStyle/>
          <a:p>
            <a:r>
              <a:rPr lang="en-US" sz="4000"/>
              <a:t>Yes-no Questions</a:t>
            </a:r>
          </a:p>
        </p:txBody>
      </p:sp>
      <p:sp>
        <p:nvSpPr>
          <p:cNvPr id="4" name="TextBox 3"/>
          <p:cNvSpPr txBox="1"/>
          <p:nvPr/>
        </p:nvSpPr>
        <p:spPr>
          <a:xfrm>
            <a:off x="1494500" y="6621536"/>
            <a:ext cx="5936026" cy="276999"/>
          </a:xfrm>
          <a:prstGeom prst="rect">
            <a:avLst/>
          </a:prstGeom>
          <a:noFill/>
        </p:spPr>
        <p:txBody>
          <a:bodyPr wrap="square" rtlCol="0">
            <a:spAutoFit/>
          </a:bodyPr>
          <a:lstStyle/>
          <a:p>
            <a:r>
              <a:rPr lang="en-US" sz="1200"/>
              <a:t>http://flylib.com/books/2/133/1/html/2/images/0321185765/graphics/11fig02.gif</a:t>
            </a:r>
          </a:p>
        </p:txBody>
      </p:sp>
      <p:pic>
        <p:nvPicPr>
          <p:cNvPr id="5" name="Picture 4"/>
          <p:cNvPicPr>
            <a:picLocks noChangeAspect="1"/>
          </p:cNvPicPr>
          <p:nvPr/>
        </p:nvPicPr>
        <p:blipFill rotWithShape="1">
          <a:blip r:embed="rId2"/>
          <a:srcRect l="18410" t="3204"/>
          <a:stretch/>
        </p:blipFill>
        <p:spPr>
          <a:xfrm>
            <a:off x="4658848" y="2598667"/>
            <a:ext cx="4130044" cy="3527812"/>
          </a:xfrm>
          <a:prstGeom prst="rect">
            <a:avLst/>
          </a:prstGeom>
        </p:spPr>
      </p:pic>
    </p:spTree>
    <p:extLst>
      <p:ext uri="{BB962C8B-B14F-4D97-AF65-F5344CB8AC3E}">
        <p14:creationId xmlns:p14="http://schemas.microsoft.com/office/powerpoint/2010/main" val="2911641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861930"/>
          </a:xfrm>
        </p:spPr>
        <p:txBody>
          <a:bodyPr>
            <a:normAutofit/>
          </a:bodyPr>
          <a:lstStyle/>
          <a:p>
            <a:r>
              <a:rPr lang="en-US" sz="3600" smtClean="0">
                <a:solidFill>
                  <a:srgbClr val="FF0000"/>
                </a:solidFill>
              </a:rPr>
              <a:t>Wh</a:t>
            </a:r>
            <a:r>
              <a:rPr lang="en-US" sz="3600">
                <a:solidFill>
                  <a:srgbClr val="FF0000"/>
                </a:solidFill>
              </a:rPr>
              <a:t>- questions </a:t>
            </a:r>
            <a:r>
              <a:rPr lang="en-US" sz="3600"/>
              <a:t>usually have a </a:t>
            </a:r>
            <a:r>
              <a:rPr lang="en-US" sz="3600" smtClean="0">
                <a:solidFill>
                  <a:srgbClr val="FF0000"/>
                </a:solidFill>
              </a:rPr>
              <a:t>falling</a:t>
            </a:r>
            <a:r>
              <a:rPr lang="en-US" sz="3600" smtClean="0"/>
              <a:t> intonation:</a:t>
            </a:r>
            <a:br>
              <a:rPr lang="en-US" sz="3600" smtClean="0"/>
            </a:br>
            <a:endParaRPr lang="en-US" sz="3600" smtClean="0"/>
          </a:p>
          <a:p>
            <a:pPr marL="45720" indent="0">
              <a:buNone/>
            </a:pPr>
            <a:r>
              <a:rPr lang="en-US" sz="3600" smtClean="0"/>
              <a:t> </a:t>
            </a:r>
            <a:endParaRPr lang="en-US" sz="3600"/>
          </a:p>
          <a:p>
            <a:endParaRPr lang="en-US"/>
          </a:p>
        </p:txBody>
      </p:sp>
      <p:sp>
        <p:nvSpPr>
          <p:cNvPr id="3" name="Title 2"/>
          <p:cNvSpPr>
            <a:spLocks noGrp="1"/>
          </p:cNvSpPr>
          <p:nvPr>
            <p:ph type="title"/>
          </p:nvPr>
        </p:nvSpPr>
        <p:spPr/>
        <p:txBody>
          <a:bodyPr/>
          <a:lstStyle/>
          <a:p>
            <a:r>
              <a:rPr lang="en-US" sz="4000" smtClean="0"/>
              <a:t>wh- Questions</a:t>
            </a:r>
            <a:endParaRPr lang="en-US" sz="4000">
              <a:solidFill>
                <a:srgbClr val="FFFF00"/>
              </a:solidFill>
            </a:endParaRPr>
          </a:p>
        </p:txBody>
      </p:sp>
      <p:sp>
        <p:nvSpPr>
          <p:cNvPr id="4" name="TextBox 3"/>
          <p:cNvSpPr txBox="1"/>
          <p:nvPr/>
        </p:nvSpPr>
        <p:spPr>
          <a:xfrm>
            <a:off x="1693400" y="6581001"/>
            <a:ext cx="5883109" cy="276999"/>
          </a:xfrm>
          <a:prstGeom prst="rect">
            <a:avLst/>
          </a:prstGeom>
          <a:noFill/>
        </p:spPr>
        <p:txBody>
          <a:bodyPr wrap="square" rtlCol="0">
            <a:spAutoFit/>
          </a:bodyPr>
          <a:lstStyle/>
          <a:p>
            <a:r>
              <a:rPr lang="en-US" sz="1200"/>
              <a:t>http://flylib.com/books/2/133/1/html/2/images/0321185765/graphics/11fig08.gif</a:t>
            </a:r>
          </a:p>
        </p:txBody>
      </p:sp>
      <p:pic>
        <p:nvPicPr>
          <p:cNvPr id="5" name="Picture 4"/>
          <p:cNvPicPr>
            <a:picLocks noChangeAspect="1"/>
          </p:cNvPicPr>
          <p:nvPr/>
        </p:nvPicPr>
        <p:blipFill rotWithShape="1">
          <a:blip r:embed="rId2"/>
          <a:srcRect l="17589" b="10740"/>
          <a:stretch/>
        </p:blipFill>
        <p:spPr>
          <a:xfrm>
            <a:off x="3764257" y="2636869"/>
            <a:ext cx="4706037" cy="3655409"/>
          </a:xfrm>
          <a:prstGeom prst="rect">
            <a:avLst/>
          </a:prstGeom>
        </p:spPr>
      </p:pic>
    </p:spTree>
    <p:extLst>
      <p:ext uri="{BB962C8B-B14F-4D97-AF65-F5344CB8AC3E}">
        <p14:creationId xmlns:p14="http://schemas.microsoft.com/office/powerpoint/2010/main" val="3021388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36261"/>
            <a:ext cx="8700577" cy="5033278"/>
          </a:xfrm>
        </p:spPr>
        <p:txBody>
          <a:bodyPr/>
          <a:lstStyle/>
          <a:p>
            <a:pPr marL="45720" indent="0">
              <a:buNone/>
            </a:pPr>
            <a:r>
              <a:rPr lang="en-US" sz="3600">
                <a:solidFill>
                  <a:srgbClr val="008000"/>
                </a:solidFill>
              </a:rPr>
              <a:t>Five</a:t>
            </a:r>
            <a:r>
              <a:rPr lang="en-US" sz="3600"/>
              <a:t> places to </a:t>
            </a:r>
            <a:r>
              <a:rPr lang="en-US" sz="3600">
                <a:solidFill>
                  <a:srgbClr val="FF0000"/>
                </a:solidFill>
              </a:rPr>
              <a:t>pause</a:t>
            </a:r>
            <a:r>
              <a:rPr lang="en-US" sz="3600"/>
              <a:t> in English:</a:t>
            </a:r>
          </a:p>
          <a:p>
            <a:pPr lvl="0"/>
            <a:r>
              <a:rPr lang="en-US" sz="3600"/>
              <a:t>After the complete subject</a:t>
            </a:r>
            <a:r>
              <a:rPr lang="en-US" sz="3600">
                <a:effectLst/>
              </a:rPr>
              <a:t> </a:t>
            </a:r>
          </a:p>
          <a:p>
            <a:pPr lvl="0"/>
            <a:r>
              <a:rPr lang="en-US" sz="3600"/>
              <a:t>Before “that” and other clauses</a:t>
            </a:r>
          </a:p>
          <a:p>
            <a:pPr lvl="0"/>
            <a:r>
              <a:rPr lang="en-US" sz="3600"/>
              <a:t>At most punctuation marks</a:t>
            </a:r>
          </a:p>
          <a:p>
            <a:pPr lvl="0"/>
            <a:r>
              <a:rPr lang="en-US" sz="3600"/>
              <a:t>Before conjunctions</a:t>
            </a:r>
          </a:p>
          <a:p>
            <a:pPr lvl="0"/>
            <a:r>
              <a:rPr lang="en-US" sz="3600"/>
              <a:t>Before prepositions</a:t>
            </a:r>
          </a:p>
          <a:p>
            <a:endParaRPr lang="en-US"/>
          </a:p>
        </p:txBody>
      </p:sp>
      <p:sp>
        <p:nvSpPr>
          <p:cNvPr id="3" name="Title 2"/>
          <p:cNvSpPr>
            <a:spLocks noGrp="1"/>
          </p:cNvSpPr>
          <p:nvPr>
            <p:ph type="title"/>
          </p:nvPr>
        </p:nvSpPr>
        <p:spPr/>
        <p:txBody>
          <a:bodyPr/>
          <a:lstStyle/>
          <a:p>
            <a:r>
              <a:rPr lang="en-US" sz="4000"/>
              <a:t>Phrasing: Listen for breaks</a:t>
            </a:r>
          </a:p>
        </p:txBody>
      </p:sp>
      <p:pic>
        <p:nvPicPr>
          <p:cNvPr id="4" name="Picture 3"/>
          <p:cNvPicPr>
            <a:picLocks noChangeAspect="1"/>
          </p:cNvPicPr>
          <p:nvPr/>
        </p:nvPicPr>
        <p:blipFill>
          <a:blip r:embed="rId2"/>
          <a:stretch>
            <a:fillRect/>
          </a:stretch>
        </p:blipFill>
        <p:spPr>
          <a:xfrm>
            <a:off x="5510297" y="4252900"/>
            <a:ext cx="3095194" cy="2265860"/>
          </a:xfrm>
          <a:prstGeom prst="rect">
            <a:avLst/>
          </a:prstGeom>
        </p:spPr>
      </p:pic>
      <p:sp>
        <p:nvSpPr>
          <p:cNvPr id="5" name="TextBox 4"/>
          <p:cNvSpPr txBox="1"/>
          <p:nvPr/>
        </p:nvSpPr>
        <p:spPr>
          <a:xfrm>
            <a:off x="664024" y="6635554"/>
            <a:ext cx="7941467" cy="276999"/>
          </a:xfrm>
          <a:prstGeom prst="rect">
            <a:avLst/>
          </a:prstGeom>
          <a:noFill/>
        </p:spPr>
        <p:txBody>
          <a:bodyPr wrap="square" rtlCol="0">
            <a:spAutoFit/>
          </a:bodyPr>
          <a:lstStyle/>
          <a:p>
            <a:r>
              <a:rPr lang="en-US" sz="1200"/>
              <a:t>http://1.bp.blogspot.com/-fcGWOIruXyc/VCamzliWmaI/AAAAAAAAAMA/xwBdVZJw8xo/s1600/punctuationmarks.png</a:t>
            </a:r>
          </a:p>
        </p:txBody>
      </p:sp>
    </p:spTree>
    <p:extLst>
      <p:ext uri="{BB962C8B-B14F-4D97-AF65-F5344CB8AC3E}">
        <p14:creationId xmlns:p14="http://schemas.microsoft.com/office/powerpoint/2010/main" val="2310004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581" y="1719070"/>
            <a:ext cx="8773569" cy="4821395"/>
          </a:xfrm>
        </p:spPr>
        <p:txBody>
          <a:bodyPr/>
          <a:lstStyle/>
          <a:p>
            <a:r>
              <a:rPr lang="en-US" sz="3200"/>
              <a:t>The last stressed syllable of a compound, phrase or sentence receives </a:t>
            </a:r>
            <a:br>
              <a:rPr lang="en-US" sz="3200"/>
            </a:br>
            <a:r>
              <a:rPr lang="en-US" sz="3200"/>
              <a:t>*</a:t>
            </a:r>
            <a:r>
              <a:rPr lang="en-US" sz="3200">
                <a:solidFill>
                  <a:srgbClr val="FF0000"/>
                </a:solidFill>
              </a:rPr>
              <a:t>TON</a:t>
            </a:r>
            <a:r>
              <a:rPr lang="en-US" sz="3200">
                <a:solidFill>
                  <a:schemeClr val="tx1"/>
                </a:solidFill>
              </a:rPr>
              <a:t>IC</a:t>
            </a:r>
            <a:r>
              <a:rPr lang="en-US" sz="3200">
                <a:solidFill>
                  <a:srgbClr val="FF0000"/>
                </a:solidFill>
              </a:rPr>
              <a:t> </a:t>
            </a:r>
            <a:r>
              <a:rPr lang="en-US" sz="3200">
                <a:solidFill>
                  <a:schemeClr val="tx1"/>
                </a:solidFill>
              </a:rPr>
              <a:t>STRESS.</a:t>
            </a:r>
          </a:p>
          <a:p>
            <a:endParaRPr lang="en-US"/>
          </a:p>
        </p:txBody>
      </p:sp>
      <p:sp>
        <p:nvSpPr>
          <p:cNvPr id="3" name="Title 2"/>
          <p:cNvSpPr>
            <a:spLocks noGrp="1"/>
          </p:cNvSpPr>
          <p:nvPr>
            <p:ph type="title"/>
          </p:nvPr>
        </p:nvSpPr>
        <p:spPr/>
        <p:txBody>
          <a:bodyPr/>
          <a:lstStyle/>
          <a:p>
            <a:r>
              <a:rPr lang="en-US" sz="4400"/>
              <a:t>Tonic stress</a:t>
            </a:r>
          </a:p>
        </p:txBody>
      </p:sp>
      <p:pic>
        <p:nvPicPr>
          <p:cNvPr id="6" name="Picture 5"/>
          <p:cNvPicPr>
            <a:picLocks noChangeAspect="1"/>
          </p:cNvPicPr>
          <p:nvPr/>
        </p:nvPicPr>
        <p:blipFill rotWithShape="1">
          <a:blip r:embed="rId2"/>
          <a:srcRect t="32420"/>
          <a:stretch/>
        </p:blipFill>
        <p:spPr>
          <a:xfrm>
            <a:off x="3030279" y="3503821"/>
            <a:ext cx="5731981" cy="2905252"/>
          </a:xfrm>
          <a:prstGeom prst="rect">
            <a:avLst/>
          </a:prstGeom>
        </p:spPr>
      </p:pic>
      <p:sp>
        <p:nvSpPr>
          <p:cNvPr id="7" name="TextBox 6"/>
          <p:cNvSpPr txBox="1"/>
          <p:nvPr/>
        </p:nvSpPr>
        <p:spPr>
          <a:xfrm>
            <a:off x="2248138" y="6624798"/>
            <a:ext cx="4452475" cy="276999"/>
          </a:xfrm>
          <a:prstGeom prst="rect">
            <a:avLst/>
          </a:prstGeom>
          <a:noFill/>
        </p:spPr>
        <p:txBody>
          <a:bodyPr wrap="square" rtlCol="0">
            <a:spAutoFit/>
          </a:bodyPr>
          <a:lstStyle/>
          <a:p>
            <a:r>
              <a:rPr lang="en-US" sz="1200"/>
              <a:t>http://images.slideplayer.com/14/4407676/slides/slide_29.jpg</a:t>
            </a:r>
          </a:p>
        </p:txBody>
      </p:sp>
    </p:spTree>
    <p:extLst>
      <p:ext uri="{BB962C8B-B14F-4D97-AF65-F5344CB8AC3E}">
        <p14:creationId xmlns:p14="http://schemas.microsoft.com/office/powerpoint/2010/main" val="685863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65193"/>
          </a:xfrm>
        </p:spPr>
        <p:txBody>
          <a:bodyPr>
            <a:normAutofit/>
          </a:bodyPr>
          <a:lstStyle/>
          <a:p>
            <a:pPr marL="45720" indent="0">
              <a:buNone/>
            </a:pPr>
            <a:r>
              <a:rPr lang="en-US" sz="3600"/>
              <a:t>Listen for SENTENCE-FINAL</a:t>
            </a:r>
            <a:br>
              <a:rPr lang="en-US" sz="3600"/>
            </a:br>
            <a:r>
              <a:rPr lang="en-US" sz="3600">
                <a:solidFill>
                  <a:srgbClr val="008000"/>
                </a:solidFill>
              </a:rPr>
              <a:t>FALLING INTONATION</a:t>
            </a:r>
            <a:r>
              <a:rPr lang="en-US" sz="3600"/>
              <a:t>:</a:t>
            </a:r>
          </a:p>
          <a:p>
            <a:pPr marL="45720" indent="0">
              <a:buNone/>
            </a:pPr>
            <a:endParaRPr lang="en-US" sz="1200">
              <a:solidFill>
                <a:schemeClr val="tx1"/>
              </a:solidFill>
            </a:endParaRPr>
          </a:p>
          <a:p>
            <a:pPr marL="45720" indent="0">
              <a:buNone/>
            </a:pPr>
            <a:r>
              <a:rPr lang="en-US" sz="2400"/>
              <a:t>If you are at the end of a SENTENCE or a SEMI-COLON:</a:t>
            </a:r>
            <a:endParaRPr lang="en-US" sz="1400"/>
          </a:p>
          <a:p>
            <a:r>
              <a:rPr lang="en-US" sz="2400"/>
              <a:t>The stressed syllable in a word with tonic stress has a VERY HIGH PITCH;</a:t>
            </a:r>
          </a:p>
          <a:p>
            <a:r>
              <a:rPr lang="en-US" sz="2400"/>
              <a:t>The pitch FALLS SHARPLY and doesn’t go up again.</a:t>
            </a:r>
          </a:p>
          <a:p>
            <a:r>
              <a:rPr lang="en-US" sz="2400"/>
              <a:t>The remaining syllables, if there are any, are read with VERY LOW, EVEN PITCH.</a:t>
            </a:r>
          </a:p>
          <a:p>
            <a:endParaRPr lang="en-US"/>
          </a:p>
        </p:txBody>
      </p:sp>
      <p:sp>
        <p:nvSpPr>
          <p:cNvPr id="3" name="Title 2"/>
          <p:cNvSpPr>
            <a:spLocks noGrp="1"/>
          </p:cNvSpPr>
          <p:nvPr>
            <p:ph type="title"/>
          </p:nvPr>
        </p:nvSpPr>
        <p:spPr>
          <a:xfrm>
            <a:off x="395597" y="224454"/>
            <a:ext cx="8381261" cy="1162476"/>
          </a:xfrm>
        </p:spPr>
        <p:txBody>
          <a:bodyPr/>
          <a:lstStyle/>
          <a:p>
            <a:r>
              <a:rPr lang="en-US" sz="3600"/>
              <a:t>end of a </a:t>
            </a:r>
            <a:r>
              <a:rPr lang="en-US" sz="3600">
                <a:solidFill>
                  <a:srgbClr val="FFFF00"/>
                </a:solidFill>
              </a:rPr>
              <a:t>sentence</a:t>
            </a:r>
            <a:r>
              <a:rPr lang="en-US" sz="3600"/>
              <a:t>:</a:t>
            </a:r>
            <a:r>
              <a:rPr lang="en-US" sz="3600">
                <a:solidFill>
                  <a:srgbClr val="CCD1B9"/>
                </a:solidFill>
              </a:rPr>
              <a:t/>
            </a:r>
            <a:br>
              <a:rPr lang="en-US" sz="3600">
                <a:solidFill>
                  <a:srgbClr val="CCD1B9"/>
                </a:solidFill>
              </a:rPr>
            </a:br>
            <a:r>
              <a:rPr lang="en-US" sz="3600"/>
              <a:t>Tonic stress + fall</a:t>
            </a:r>
            <a:endParaRPr lang="en-US" sz="3600">
              <a:solidFill>
                <a:srgbClr val="CCD1B9"/>
              </a:solidFill>
            </a:endParaRPr>
          </a:p>
        </p:txBody>
      </p:sp>
    </p:spTree>
    <p:extLst>
      <p:ext uri="{BB962C8B-B14F-4D97-AF65-F5344CB8AC3E}">
        <p14:creationId xmlns:p14="http://schemas.microsoft.com/office/powerpoint/2010/main" val="879321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6" y="1806666"/>
            <a:ext cx="8407893" cy="4762998"/>
          </a:xfrm>
        </p:spPr>
        <p:txBody>
          <a:bodyPr/>
          <a:lstStyle/>
          <a:p>
            <a:pPr marL="45720" indent="0">
              <a:buNone/>
            </a:pPr>
            <a:r>
              <a:rPr lang="en-US" sz="3600"/>
              <a:t>Listen for the </a:t>
            </a:r>
            <a:r>
              <a:rPr lang="en-US" sz="3600">
                <a:solidFill>
                  <a:srgbClr val="008000"/>
                </a:solidFill>
              </a:rPr>
              <a:t>CONTINUATION RISE</a:t>
            </a:r>
            <a:r>
              <a:rPr lang="en-US" sz="3600"/>
              <a:t>:</a:t>
            </a:r>
          </a:p>
          <a:p>
            <a:endParaRPr lang="en-US"/>
          </a:p>
          <a:p>
            <a:pPr marL="45720" indent="0">
              <a:buNone/>
            </a:pPr>
            <a:r>
              <a:rPr lang="en-US" sz="2400"/>
              <a:t>If you are only at the end of a COMPOUND or PHRASE </a:t>
            </a:r>
            <a:br>
              <a:rPr lang="en-US" sz="2400"/>
            </a:br>
            <a:r>
              <a:rPr lang="en-US" sz="2400"/>
              <a:t>(and NOT the end of the sentence):</a:t>
            </a:r>
          </a:p>
          <a:p>
            <a:r>
              <a:rPr lang="en-US" sz="2400"/>
              <a:t>The last stressed syllable gets a HIGH PITCH.</a:t>
            </a:r>
          </a:p>
          <a:p>
            <a:r>
              <a:rPr lang="en-US" sz="2400"/>
              <a:t>The pitch FALLS SHARPLY.</a:t>
            </a:r>
          </a:p>
          <a:p>
            <a:r>
              <a:rPr lang="en-US" sz="2400"/>
              <a:t>The pitch now GENTLY RISES over the same syllable, if there are no more syllables in the phrase, or over the remaining syllables, if there are any, to signal that it is not the end of the sentence, and that more is still coming. </a:t>
            </a:r>
          </a:p>
          <a:p>
            <a:endParaRPr lang="en-US"/>
          </a:p>
        </p:txBody>
      </p:sp>
      <p:sp>
        <p:nvSpPr>
          <p:cNvPr id="3" name="Title 2"/>
          <p:cNvSpPr>
            <a:spLocks noGrp="1"/>
          </p:cNvSpPr>
          <p:nvPr>
            <p:ph type="title"/>
          </p:nvPr>
        </p:nvSpPr>
        <p:spPr>
          <a:xfrm>
            <a:off x="380999" y="197051"/>
            <a:ext cx="8381260" cy="1200808"/>
          </a:xfrm>
        </p:spPr>
        <p:txBody>
          <a:bodyPr/>
          <a:lstStyle/>
          <a:p>
            <a:r>
              <a:rPr lang="en-US" sz="3600"/>
              <a:t>end of a </a:t>
            </a:r>
            <a:r>
              <a:rPr lang="en-US" sz="3600">
                <a:solidFill>
                  <a:srgbClr val="FFFF00"/>
                </a:solidFill>
              </a:rPr>
              <a:t>phrase</a:t>
            </a:r>
            <a:r>
              <a:rPr lang="en-US" sz="3600"/>
              <a:t>:</a:t>
            </a:r>
            <a:br>
              <a:rPr lang="en-US" sz="3600"/>
            </a:br>
            <a:r>
              <a:rPr lang="en-US" sz="3600"/>
              <a:t>Tonic stress + fall + gentle rise</a:t>
            </a:r>
            <a:endParaRPr lang="en-US" sz="3600">
              <a:solidFill>
                <a:schemeClr val="bg2"/>
              </a:solidFill>
            </a:endParaRPr>
          </a:p>
        </p:txBody>
      </p:sp>
    </p:spTree>
    <p:extLst>
      <p:ext uri="{BB962C8B-B14F-4D97-AF65-F5344CB8AC3E}">
        <p14:creationId xmlns:p14="http://schemas.microsoft.com/office/powerpoint/2010/main" val="352088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3930" y="1965407"/>
            <a:ext cx="8178330" cy="4616331"/>
          </a:xfrm>
        </p:spPr>
        <p:txBody>
          <a:bodyPr/>
          <a:lstStyle/>
          <a:p>
            <a:r>
              <a:rPr lang="en-US" sz="3200"/>
              <a:t> </a:t>
            </a:r>
            <a:r>
              <a:rPr lang="en-US" sz="3200" smtClean="0"/>
              <a:t>Your trick of first resort:</a:t>
            </a:r>
            <a:br>
              <a:rPr lang="en-US" sz="3200" smtClean="0"/>
            </a:br>
            <a:r>
              <a:rPr lang="en-US" sz="3200" smtClean="0"/>
              <a:t> Listen </a:t>
            </a:r>
            <a:r>
              <a:rPr lang="en-US" sz="3200" smtClean="0">
                <a:solidFill>
                  <a:srgbClr val="008000"/>
                </a:solidFill>
              </a:rPr>
              <a:t>CAREFULLY</a:t>
            </a:r>
            <a:r>
              <a:rPr lang="en-US" sz="3200" smtClean="0"/>
              <a:t>, listen </a:t>
            </a:r>
            <a:r>
              <a:rPr lang="en-US" sz="3200" smtClean="0">
                <a:solidFill>
                  <a:srgbClr val="008000"/>
                </a:solidFill>
              </a:rPr>
              <a:t>CLOSELY</a:t>
            </a:r>
            <a:r>
              <a:rPr lang="en-US" sz="3200" smtClean="0"/>
              <a:t>,</a:t>
            </a:r>
            <a:br>
              <a:rPr lang="en-US" sz="3200" smtClean="0"/>
            </a:br>
            <a:r>
              <a:rPr lang="en-US" sz="3200" smtClean="0"/>
              <a:t> listen </a:t>
            </a:r>
            <a:r>
              <a:rPr lang="en-US" sz="3200" smtClean="0">
                <a:solidFill>
                  <a:srgbClr val="008000"/>
                </a:solidFill>
              </a:rPr>
              <a:t>AS MANY TIMES AS NECESSARY</a:t>
            </a:r>
            <a:r>
              <a:rPr lang="en-US" sz="3200" smtClean="0"/>
              <a:t>.</a:t>
            </a:r>
            <a:br>
              <a:rPr lang="en-US" sz="3200" smtClean="0"/>
            </a:br>
            <a:r>
              <a:rPr lang="en-US" sz="3200" smtClean="0"/>
              <a:t/>
            </a:r>
            <a:br>
              <a:rPr lang="en-US" sz="3200" smtClean="0"/>
            </a:br>
            <a:r>
              <a:rPr lang="en-US" smtClean="0"/>
              <a:t/>
            </a:r>
            <a:br>
              <a:rPr lang="en-US" smtClean="0"/>
            </a:br>
            <a:endParaRPr lang="en-US" dirty="0"/>
          </a:p>
        </p:txBody>
      </p:sp>
      <p:sp>
        <p:nvSpPr>
          <p:cNvPr id="3" name="Title 2"/>
          <p:cNvSpPr>
            <a:spLocks noGrp="1"/>
          </p:cNvSpPr>
          <p:nvPr>
            <p:ph type="title"/>
          </p:nvPr>
        </p:nvSpPr>
        <p:spPr/>
        <p:txBody>
          <a:bodyPr/>
          <a:lstStyle/>
          <a:p>
            <a:r>
              <a:rPr lang="en-US" sz="4400" smtClean="0"/>
              <a:t>1. Your Ears and brain</a:t>
            </a:r>
            <a:endParaRPr lang="en-US" sz="4400" dirty="0"/>
          </a:p>
        </p:txBody>
      </p:sp>
      <p:sp>
        <p:nvSpPr>
          <p:cNvPr id="4" name="TextBox 3"/>
          <p:cNvSpPr txBox="1"/>
          <p:nvPr/>
        </p:nvSpPr>
        <p:spPr>
          <a:xfrm>
            <a:off x="1533195" y="6596390"/>
            <a:ext cx="6450391" cy="261610"/>
          </a:xfrm>
          <a:prstGeom prst="rect">
            <a:avLst/>
          </a:prstGeom>
          <a:noFill/>
        </p:spPr>
        <p:txBody>
          <a:bodyPr wrap="square" rtlCol="0">
            <a:spAutoFit/>
          </a:bodyPr>
          <a:lstStyle/>
          <a:p>
            <a:r>
              <a:rPr lang="en-US" sz="1100"/>
              <a:t>http://www.chiropracticanchorage.com/wp-content/uploads/2013/09/Child_holding_ears.jpg</a:t>
            </a:r>
          </a:p>
        </p:txBody>
      </p:sp>
      <p:pic>
        <p:nvPicPr>
          <p:cNvPr id="5" name="Picture 4" descr="Child_holding_ears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050" y="3745088"/>
            <a:ext cx="3424987" cy="2283325"/>
          </a:xfrm>
          <a:prstGeom prst="rect">
            <a:avLst/>
          </a:prstGeom>
        </p:spPr>
      </p:pic>
    </p:spTree>
    <p:extLst>
      <p:ext uri="{BB962C8B-B14F-4D97-AF65-F5344CB8AC3E}">
        <p14:creationId xmlns:p14="http://schemas.microsoft.com/office/powerpoint/2010/main" val="20635802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19071"/>
            <a:ext cx="8526123" cy="4821395"/>
          </a:xfrm>
        </p:spPr>
        <p:txBody>
          <a:bodyPr>
            <a:normAutofit fontScale="92500" lnSpcReduction="20000"/>
          </a:bodyPr>
          <a:lstStyle/>
          <a:p>
            <a:pPr marL="45720" indent="0" algn="ctr">
              <a:buNone/>
            </a:pPr>
            <a:r>
              <a:rPr lang="en-US" sz="3000" smtClean="0">
                <a:solidFill>
                  <a:srgbClr val="FF0000"/>
                </a:solidFill>
              </a:rPr>
              <a:t>Discourse markers</a:t>
            </a:r>
            <a:r>
              <a:rPr lang="en-US" sz="3000" smtClean="0"/>
              <a:t> can help orient you </a:t>
            </a:r>
            <a:br>
              <a:rPr lang="en-US" sz="3000" smtClean="0"/>
            </a:br>
            <a:r>
              <a:rPr lang="en-US" sz="3000" smtClean="0"/>
              <a:t>and get you ready for what’s coming.</a:t>
            </a:r>
          </a:p>
          <a:p>
            <a:pPr marL="45720" indent="0">
              <a:buNone/>
            </a:pPr>
            <a:endParaRPr lang="en-US" sz="1300" smtClean="0"/>
          </a:p>
          <a:p>
            <a:r>
              <a:rPr lang="en-US" sz="3500" smtClean="0">
                <a:solidFill>
                  <a:srgbClr val="008000"/>
                </a:solidFill>
              </a:rPr>
              <a:t> OK</a:t>
            </a:r>
            <a:r>
              <a:rPr lang="en-US" sz="3500">
                <a:solidFill>
                  <a:srgbClr val="008000"/>
                </a:solidFill>
              </a:rPr>
              <a:t>, so</a:t>
            </a:r>
            <a:r>
              <a:rPr lang="is-IS" sz="3500" smtClean="0">
                <a:solidFill>
                  <a:srgbClr val="008000"/>
                </a:solidFill>
              </a:rPr>
              <a:t>…</a:t>
            </a:r>
            <a:r>
              <a:rPr lang="en-US" sz="3500" smtClean="0"/>
              <a:t/>
            </a:r>
            <a:br>
              <a:rPr lang="en-US" sz="3500" smtClean="0"/>
            </a:br>
            <a:r>
              <a:rPr lang="en-US" sz="2400" smtClean="0"/>
              <a:t>A common way to start a story.</a:t>
            </a:r>
            <a:br>
              <a:rPr lang="en-US" sz="2400" smtClean="0"/>
            </a:br>
            <a:endParaRPr lang="is-IS" sz="2400" smtClean="0"/>
          </a:p>
          <a:p>
            <a:r>
              <a:rPr lang="is-IS" sz="3500" smtClean="0">
                <a:solidFill>
                  <a:srgbClr val="008000"/>
                </a:solidFill>
              </a:rPr>
              <a:t> …right?</a:t>
            </a:r>
            <a:br>
              <a:rPr lang="is-IS" sz="3500" smtClean="0">
                <a:solidFill>
                  <a:srgbClr val="008000"/>
                </a:solidFill>
              </a:rPr>
            </a:br>
            <a:r>
              <a:rPr lang="is-IS" sz="2400" smtClean="0"/>
              <a:t> A way to check and see </a:t>
            </a:r>
            <a:br>
              <a:rPr lang="is-IS" sz="2400" smtClean="0"/>
            </a:br>
            <a:r>
              <a:rPr lang="is-IS" sz="2400" smtClean="0"/>
              <a:t>if our listeners are still </a:t>
            </a:r>
            <a:br>
              <a:rPr lang="is-IS" sz="2400" smtClean="0"/>
            </a:br>
            <a:r>
              <a:rPr lang="is-IS" sz="2400" smtClean="0"/>
              <a:t>following our story.</a:t>
            </a:r>
          </a:p>
          <a:p>
            <a:pPr marL="45720" indent="0">
              <a:buNone/>
            </a:pPr>
            <a:endParaRPr lang="is-IS" sz="3500" smtClean="0"/>
          </a:p>
          <a:p>
            <a:r>
              <a:rPr lang="en-US" sz="3500" smtClean="0">
                <a:solidFill>
                  <a:srgbClr val="008000"/>
                </a:solidFill>
              </a:rPr>
              <a:t> “Hey,</a:t>
            </a:r>
            <a:r>
              <a:rPr lang="is-IS" sz="3500" smtClean="0">
                <a:solidFill>
                  <a:srgbClr val="008000"/>
                </a:solidFill>
              </a:rPr>
              <a:t>…”</a:t>
            </a:r>
            <a:br>
              <a:rPr lang="is-IS" sz="3500" smtClean="0">
                <a:solidFill>
                  <a:srgbClr val="008000"/>
                </a:solidFill>
              </a:rPr>
            </a:br>
            <a:r>
              <a:rPr lang="is-IS" sz="2400" smtClean="0"/>
              <a:t>One way of starting a casual conversation out of the blue </a:t>
            </a:r>
            <a:br>
              <a:rPr lang="is-IS" sz="2400" smtClean="0"/>
            </a:br>
            <a:r>
              <a:rPr lang="is-IS" sz="2400" smtClean="0"/>
              <a:t>with someone.</a:t>
            </a:r>
            <a:endParaRPr lang="en-US"/>
          </a:p>
        </p:txBody>
      </p:sp>
      <p:sp>
        <p:nvSpPr>
          <p:cNvPr id="3" name="Title 2"/>
          <p:cNvSpPr>
            <a:spLocks noGrp="1"/>
          </p:cNvSpPr>
          <p:nvPr>
            <p:ph type="title"/>
          </p:nvPr>
        </p:nvSpPr>
        <p:spPr>
          <a:xfrm>
            <a:off x="381000" y="288316"/>
            <a:ext cx="8381260" cy="1054394"/>
          </a:xfrm>
        </p:spPr>
        <p:txBody>
          <a:bodyPr/>
          <a:lstStyle/>
          <a:p>
            <a:r>
              <a:rPr lang="en-US" sz="3600" smtClean="0"/>
              <a:t>11. LISTEN for </a:t>
            </a:r>
            <a:br>
              <a:rPr lang="en-US" sz="3600" smtClean="0"/>
            </a:br>
            <a:r>
              <a:rPr lang="en-US" sz="3600" smtClean="0"/>
              <a:t>discourse markers</a:t>
            </a:r>
            <a:endParaRPr lang="en-US" sz="3600"/>
          </a:p>
        </p:txBody>
      </p:sp>
      <p:pic>
        <p:nvPicPr>
          <p:cNvPr id="4" name="Picture 3"/>
          <p:cNvPicPr>
            <a:picLocks noChangeAspect="1"/>
          </p:cNvPicPr>
          <p:nvPr/>
        </p:nvPicPr>
        <p:blipFill>
          <a:blip r:embed="rId2"/>
          <a:stretch>
            <a:fillRect/>
          </a:stretch>
        </p:blipFill>
        <p:spPr>
          <a:xfrm>
            <a:off x="5313734" y="2681506"/>
            <a:ext cx="3331740" cy="2282242"/>
          </a:xfrm>
          <a:prstGeom prst="rect">
            <a:avLst/>
          </a:prstGeom>
        </p:spPr>
      </p:pic>
      <p:sp>
        <p:nvSpPr>
          <p:cNvPr id="6" name="TextBox 5"/>
          <p:cNvSpPr txBox="1"/>
          <p:nvPr/>
        </p:nvSpPr>
        <p:spPr>
          <a:xfrm>
            <a:off x="2145948" y="6654787"/>
            <a:ext cx="5299177" cy="261610"/>
          </a:xfrm>
          <a:prstGeom prst="rect">
            <a:avLst/>
          </a:prstGeom>
          <a:noFill/>
        </p:spPr>
        <p:txBody>
          <a:bodyPr wrap="square" rtlCol="0">
            <a:spAutoFit/>
          </a:bodyPr>
          <a:lstStyle/>
          <a:p>
            <a:r>
              <a:rPr lang="en-US" sz="1100"/>
              <a:t>http://static.oprah.com/images/200303/omag/200303-omag-story-600x411.jpg</a:t>
            </a:r>
          </a:p>
        </p:txBody>
      </p:sp>
    </p:spTree>
    <p:extLst>
      <p:ext uri="{BB962C8B-B14F-4D97-AF65-F5344CB8AC3E}">
        <p14:creationId xmlns:p14="http://schemas.microsoft.com/office/powerpoint/2010/main" val="38886126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3200" smtClean="0">
                <a:solidFill>
                  <a:srgbClr val="008000"/>
                </a:solidFill>
              </a:rPr>
              <a:t>Use your knowledge of grammar </a:t>
            </a:r>
            <a:r>
              <a:rPr lang="en-US" sz="3200" smtClean="0"/>
              <a:t/>
            </a:r>
            <a:br>
              <a:rPr lang="en-US" sz="3200" smtClean="0"/>
            </a:br>
            <a:r>
              <a:rPr lang="en-US" sz="3200" smtClean="0"/>
              <a:t>to check what you’ve written – </a:t>
            </a:r>
            <a:br>
              <a:rPr lang="en-US" sz="3200" smtClean="0"/>
            </a:br>
            <a:r>
              <a:rPr lang="en-US" sz="3200" smtClean="0"/>
              <a:t>it MUST </a:t>
            </a:r>
            <a:r>
              <a:rPr lang="en-US" sz="3200"/>
              <a:t>be </a:t>
            </a:r>
            <a:r>
              <a:rPr lang="en-US" sz="3200">
                <a:solidFill>
                  <a:srgbClr val="FF0000"/>
                </a:solidFill>
              </a:rPr>
              <a:t>GRAMMATICAL</a:t>
            </a:r>
            <a:r>
              <a:rPr lang="en-US" sz="3200" smtClean="0"/>
              <a:t>!</a:t>
            </a:r>
            <a:r>
              <a:rPr lang="en-US" smtClean="0"/>
              <a:t/>
            </a:r>
            <a:br>
              <a:rPr lang="en-US" smtClean="0"/>
            </a:br>
            <a:r>
              <a:rPr lang="en-US" smtClean="0"/>
              <a:t/>
            </a:r>
            <a:br>
              <a:rPr lang="en-US" smtClean="0"/>
            </a:br>
            <a:r>
              <a:rPr lang="en-US" sz="4400" smtClean="0">
                <a:latin typeface="Baoli SC Regular"/>
                <a:cs typeface="Baoli SC Regular"/>
              </a:rPr>
              <a:t>       Every seat have hold two    </a:t>
            </a:r>
            <a:br>
              <a:rPr lang="en-US" sz="4400" smtClean="0">
                <a:latin typeface="Baoli SC Regular"/>
                <a:cs typeface="Baoli SC Regular"/>
              </a:rPr>
            </a:br>
            <a:r>
              <a:rPr lang="en-US" sz="4400" smtClean="0">
                <a:latin typeface="Baoli SC Regular"/>
                <a:cs typeface="Baoli SC Regular"/>
              </a:rPr>
              <a:t>       people.</a:t>
            </a:r>
          </a:p>
          <a:p>
            <a:pPr marL="45720" indent="0">
              <a:buNone/>
            </a:pPr>
            <a:r>
              <a:rPr lang="en-US" sz="4400" smtClean="0">
                <a:latin typeface="Baoli SC Regular"/>
                <a:cs typeface="Baoli SC Regular"/>
              </a:rPr>
              <a:t>        </a:t>
            </a:r>
            <a:r>
              <a:rPr lang="en-US" altLang="zh-TW" sz="4400" smtClean="0">
                <a:latin typeface="Baoli SC Regular"/>
                <a:cs typeface="Baoli SC Regular"/>
              </a:rPr>
              <a:t>I didn</a:t>
            </a:r>
            <a:r>
              <a:rPr lang="en-US" altLang="zh-TW" sz="4400" smtClean="0">
                <a:latin typeface="Apple Chancery"/>
                <a:cs typeface="Apple Chancery"/>
              </a:rPr>
              <a:t>’</a:t>
            </a:r>
            <a:r>
              <a:rPr lang="en-US" altLang="zh-TW" sz="4400" smtClean="0">
                <a:latin typeface="Baoli SC Regular"/>
                <a:cs typeface="Baoli SC Regular"/>
              </a:rPr>
              <a:t>t care they  </a:t>
            </a:r>
            <a:br>
              <a:rPr lang="en-US" altLang="zh-TW" sz="4400" smtClean="0">
                <a:latin typeface="Baoli SC Regular"/>
                <a:cs typeface="Baoli SC Regular"/>
              </a:rPr>
            </a:br>
            <a:r>
              <a:rPr lang="en-US" altLang="zh-TW" sz="4400" smtClean="0">
                <a:latin typeface="Baoli SC Regular"/>
                <a:cs typeface="Baoli SC Regular"/>
              </a:rPr>
              <a:t>        punched.</a:t>
            </a:r>
            <a:endParaRPr lang="en-US" sz="4400" smtClean="0">
              <a:latin typeface="Baoli SC Regular"/>
              <a:cs typeface="Baoli SC Regular"/>
            </a:endParaRPr>
          </a:p>
          <a:p>
            <a:endParaRPr lang="en-US" sz="4400" smtClean="0">
              <a:latin typeface="Baoli SC Regular"/>
              <a:cs typeface="Baoli SC Regular"/>
            </a:endParaRPr>
          </a:p>
          <a:p>
            <a:endParaRPr lang="en-US" sz="3200"/>
          </a:p>
        </p:txBody>
      </p:sp>
      <p:sp>
        <p:nvSpPr>
          <p:cNvPr id="3" name="Title 2"/>
          <p:cNvSpPr>
            <a:spLocks noGrp="1"/>
          </p:cNvSpPr>
          <p:nvPr>
            <p:ph type="title"/>
          </p:nvPr>
        </p:nvSpPr>
        <p:spPr>
          <a:xfrm>
            <a:off x="380999" y="313845"/>
            <a:ext cx="8381260" cy="1054394"/>
          </a:xfrm>
        </p:spPr>
        <p:txBody>
          <a:bodyPr/>
          <a:lstStyle/>
          <a:p>
            <a:r>
              <a:rPr lang="en-US" sz="4000" smtClean="0"/>
              <a:t>12. The Grammar </a:t>
            </a:r>
            <a:br>
              <a:rPr lang="en-US" sz="4000" smtClean="0"/>
            </a:br>
            <a:r>
              <a:rPr lang="en-US" sz="4000" smtClean="0"/>
              <a:t>must be correct!</a:t>
            </a:r>
            <a:endParaRPr lang="en-US" sz="4000"/>
          </a:p>
        </p:txBody>
      </p:sp>
      <p:pic>
        <p:nvPicPr>
          <p:cNvPr id="4" name="Picture 3"/>
          <p:cNvPicPr>
            <a:picLocks noChangeAspect="1"/>
          </p:cNvPicPr>
          <p:nvPr/>
        </p:nvPicPr>
        <p:blipFill>
          <a:blip r:embed="rId2"/>
          <a:stretch>
            <a:fillRect/>
          </a:stretch>
        </p:blipFill>
        <p:spPr>
          <a:xfrm>
            <a:off x="729913" y="3543942"/>
            <a:ext cx="842063" cy="746629"/>
          </a:xfrm>
          <a:prstGeom prst="rect">
            <a:avLst/>
          </a:prstGeom>
        </p:spPr>
      </p:pic>
      <p:pic>
        <p:nvPicPr>
          <p:cNvPr id="5" name="Picture 4"/>
          <p:cNvPicPr>
            <a:picLocks noChangeAspect="1"/>
          </p:cNvPicPr>
          <p:nvPr/>
        </p:nvPicPr>
        <p:blipFill>
          <a:blip r:embed="rId2"/>
          <a:stretch>
            <a:fillRect/>
          </a:stretch>
        </p:blipFill>
        <p:spPr>
          <a:xfrm>
            <a:off x="729913" y="4987341"/>
            <a:ext cx="842063" cy="746629"/>
          </a:xfrm>
          <a:prstGeom prst="rect">
            <a:avLst/>
          </a:prstGeom>
        </p:spPr>
      </p:pic>
    </p:spTree>
    <p:extLst>
      <p:ext uri="{BB962C8B-B14F-4D97-AF65-F5344CB8AC3E}">
        <p14:creationId xmlns:p14="http://schemas.microsoft.com/office/powerpoint/2010/main" val="17647666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213" y="1743648"/>
            <a:ext cx="8640740" cy="4957998"/>
          </a:xfrm>
        </p:spPr>
        <p:txBody>
          <a:bodyPr>
            <a:normAutofit fontScale="92500" lnSpcReduction="10000"/>
          </a:bodyPr>
          <a:lstStyle/>
          <a:p>
            <a:r>
              <a:rPr lang="en-US" sz="2800" smtClean="0"/>
              <a:t>Is the verb </a:t>
            </a:r>
            <a:r>
              <a:rPr lang="en-US" sz="2800" smtClean="0">
                <a:solidFill>
                  <a:srgbClr val="FF0000"/>
                </a:solidFill>
              </a:rPr>
              <a:t>intransitive</a:t>
            </a:r>
            <a:r>
              <a:rPr lang="en-US" sz="2800"/>
              <a:t>?</a:t>
            </a:r>
            <a:r>
              <a:rPr lang="en-US" sz="2800" smtClean="0"/>
              <a:t> Make sure it’s followed by a </a:t>
            </a:r>
            <a:r>
              <a:rPr lang="en-US" sz="2800" smtClean="0">
                <a:solidFill>
                  <a:srgbClr val="008000"/>
                </a:solidFill>
              </a:rPr>
              <a:t>preposition</a:t>
            </a:r>
            <a:r>
              <a:rPr lang="en-US" sz="2800" smtClean="0"/>
              <a:t>, and the right one!</a:t>
            </a:r>
          </a:p>
          <a:p>
            <a:r>
              <a:rPr lang="en-US" sz="2800" smtClean="0"/>
              <a:t>Does the </a:t>
            </a:r>
            <a:r>
              <a:rPr lang="en-US" sz="2800" smtClean="0">
                <a:solidFill>
                  <a:srgbClr val="FF0000"/>
                </a:solidFill>
              </a:rPr>
              <a:t>verb</a:t>
            </a:r>
            <a:r>
              <a:rPr lang="en-US" sz="2800" smtClean="0"/>
              <a:t> form </a:t>
            </a:r>
            <a:r>
              <a:rPr lang="en-US" sz="2800" smtClean="0">
                <a:solidFill>
                  <a:srgbClr val="FF0000"/>
                </a:solidFill>
              </a:rPr>
              <a:t>agree</a:t>
            </a:r>
            <a:r>
              <a:rPr lang="en-US" sz="2800" smtClean="0"/>
              <a:t> with the subject, i.e. </a:t>
            </a:r>
            <a:r>
              <a:rPr lang="en-US" sz="2800" smtClean="0">
                <a:solidFill>
                  <a:srgbClr val="FF0000"/>
                </a:solidFill>
              </a:rPr>
              <a:t>-s</a:t>
            </a:r>
            <a:r>
              <a:rPr lang="en-US" sz="2800" smtClean="0"/>
              <a:t> for </a:t>
            </a:r>
            <a:r>
              <a:rPr lang="en-US" sz="2800" smtClean="0">
                <a:solidFill>
                  <a:srgbClr val="008000"/>
                </a:solidFill>
              </a:rPr>
              <a:t>third person singular</a:t>
            </a:r>
            <a:r>
              <a:rPr lang="en-US" sz="2800" smtClean="0"/>
              <a:t>?</a:t>
            </a:r>
          </a:p>
          <a:p>
            <a:r>
              <a:rPr lang="en-US" sz="2800" smtClean="0"/>
              <a:t>Is the verb in the right </a:t>
            </a:r>
            <a:r>
              <a:rPr lang="en-US" sz="2800" smtClean="0">
                <a:solidFill>
                  <a:srgbClr val="FF0000"/>
                </a:solidFill>
              </a:rPr>
              <a:t>tense</a:t>
            </a:r>
            <a:r>
              <a:rPr lang="en-US" sz="2800" smtClean="0"/>
              <a:t>? Is it “</a:t>
            </a:r>
            <a:r>
              <a:rPr lang="en-US" sz="2800" smtClean="0">
                <a:solidFill>
                  <a:srgbClr val="FF0000"/>
                </a:solidFill>
              </a:rPr>
              <a:t>I</a:t>
            </a:r>
            <a:r>
              <a:rPr lang="en-US" sz="2800" smtClean="0">
                <a:solidFill>
                  <a:srgbClr val="008000"/>
                </a:solidFill>
              </a:rPr>
              <a:t> heard</a:t>
            </a:r>
            <a:r>
              <a:rPr lang="en-US" sz="2800"/>
              <a:t>,</a:t>
            </a:r>
            <a:r>
              <a:rPr lang="en-US" sz="2800" smtClean="0"/>
              <a:t>” </a:t>
            </a:r>
            <a:br>
              <a:rPr lang="en-US" sz="2800" smtClean="0"/>
            </a:br>
            <a:r>
              <a:rPr lang="en-US" sz="2800" smtClean="0"/>
              <a:t>“</a:t>
            </a:r>
            <a:r>
              <a:rPr lang="en-US" sz="2800" smtClean="0">
                <a:solidFill>
                  <a:srgbClr val="008000"/>
                </a:solidFill>
              </a:rPr>
              <a:t>I</a:t>
            </a:r>
            <a:r>
              <a:rPr lang="en-US" sz="2800" smtClean="0">
                <a:solidFill>
                  <a:srgbClr val="FF0000"/>
                </a:solidFill>
              </a:rPr>
              <a:t>’ve</a:t>
            </a:r>
            <a:r>
              <a:rPr lang="en-US" sz="2800" smtClean="0">
                <a:solidFill>
                  <a:srgbClr val="008000"/>
                </a:solidFill>
              </a:rPr>
              <a:t> heard</a:t>
            </a:r>
            <a:r>
              <a:rPr lang="en-US" sz="2800" smtClean="0"/>
              <a:t>” or “</a:t>
            </a:r>
            <a:r>
              <a:rPr lang="en-US" sz="2800" smtClean="0">
                <a:solidFill>
                  <a:srgbClr val="008000"/>
                </a:solidFill>
              </a:rPr>
              <a:t>I</a:t>
            </a:r>
            <a:r>
              <a:rPr lang="en-US" sz="2800" smtClean="0">
                <a:solidFill>
                  <a:srgbClr val="FF0000"/>
                </a:solidFill>
              </a:rPr>
              <a:t>’d</a:t>
            </a:r>
            <a:r>
              <a:rPr lang="en-US" sz="2800" smtClean="0">
                <a:solidFill>
                  <a:srgbClr val="008000"/>
                </a:solidFill>
              </a:rPr>
              <a:t> heard</a:t>
            </a:r>
            <a:r>
              <a:rPr lang="en-US" sz="2800" smtClean="0"/>
              <a:t>”?</a:t>
            </a:r>
            <a:br>
              <a:rPr lang="en-US" sz="2800" smtClean="0"/>
            </a:br>
            <a:r>
              <a:rPr lang="en-US" sz="2800" smtClean="0"/>
              <a:t>Listen carefully!</a:t>
            </a:r>
          </a:p>
          <a:p>
            <a:r>
              <a:rPr lang="en-US" sz="2800" smtClean="0"/>
              <a:t>Is the noun </a:t>
            </a:r>
            <a:r>
              <a:rPr lang="en-US" sz="2800" smtClean="0">
                <a:solidFill>
                  <a:srgbClr val="FF0000"/>
                </a:solidFill>
              </a:rPr>
              <a:t>countable</a:t>
            </a:r>
            <a:r>
              <a:rPr lang="en-US" sz="2800" smtClean="0"/>
              <a:t>?</a:t>
            </a:r>
            <a:br>
              <a:rPr lang="en-US" sz="2800" smtClean="0"/>
            </a:br>
            <a:r>
              <a:rPr lang="en-US" sz="2800" smtClean="0"/>
              <a:t>Listen for an </a:t>
            </a:r>
            <a:r>
              <a:rPr lang="en-US" sz="2800" smtClean="0">
                <a:solidFill>
                  <a:srgbClr val="008000"/>
                </a:solidFill>
              </a:rPr>
              <a:t>article</a:t>
            </a:r>
            <a:r>
              <a:rPr lang="en-US" sz="2800" smtClean="0"/>
              <a:t> </a:t>
            </a:r>
            <a:br>
              <a:rPr lang="en-US" sz="2800" smtClean="0"/>
            </a:br>
            <a:r>
              <a:rPr lang="en-US" sz="2800" smtClean="0"/>
              <a:t>and/or a </a:t>
            </a:r>
            <a:r>
              <a:rPr lang="en-US" sz="2800" smtClean="0">
                <a:solidFill>
                  <a:srgbClr val="008000"/>
                </a:solidFill>
              </a:rPr>
              <a:t>plural marker</a:t>
            </a:r>
          </a:p>
          <a:p>
            <a:r>
              <a:rPr lang="en-US" sz="2800" smtClean="0"/>
              <a:t>Is the noun </a:t>
            </a:r>
            <a:r>
              <a:rPr lang="en-US" sz="2800" smtClean="0">
                <a:solidFill>
                  <a:srgbClr val="FF0000"/>
                </a:solidFill>
              </a:rPr>
              <a:t>uncountable</a:t>
            </a:r>
            <a:r>
              <a:rPr lang="en-US" sz="2800" smtClean="0"/>
              <a:t>? No </a:t>
            </a:r>
            <a:r>
              <a:rPr lang="en-US" sz="2800" smtClean="0">
                <a:solidFill>
                  <a:srgbClr val="FF0000"/>
                </a:solidFill>
              </a:rPr>
              <a:t>-s</a:t>
            </a:r>
            <a:r>
              <a:rPr lang="en-US" sz="2800" smtClean="0"/>
              <a:t>!</a:t>
            </a:r>
          </a:p>
          <a:p>
            <a:r>
              <a:rPr lang="en-US" sz="2800" smtClean="0"/>
              <a:t>Do you have the right </a:t>
            </a:r>
            <a:r>
              <a:rPr lang="en-US" sz="2800" smtClean="0">
                <a:solidFill>
                  <a:srgbClr val="FF0000"/>
                </a:solidFill>
              </a:rPr>
              <a:t>pronouns</a:t>
            </a:r>
            <a:r>
              <a:rPr lang="en-US" sz="2800" smtClean="0"/>
              <a:t>?</a:t>
            </a:r>
            <a:endParaRPr lang="en-US" sz="2800"/>
          </a:p>
          <a:p>
            <a:endParaRPr lang="en-US"/>
          </a:p>
        </p:txBody>
      </p:sp>
      <p:sp>
        <p:nvSpPr>
          <p:cNvPr id="3" name="Title 2"/>
          <p:cNvSpPr>
            <a:spLocks noGrp="1"/>
          </p:cNvSpPr>
          <p:nvPr>
            <p:ph type="title"/>
          </p:nvPr>
        </p:nvSpPr>
        <p:spPr>
          <a:xfrm>
            <a:off x="264213" y="200719"/>
            <a:ext cx="8640740" cy="1200809"/>
          </a:xfrm>
        </p:spPr>
        <p:txBody>
          <a:bodyPr/>
          <a:lstStyle/>
          <a:p>
            <a:r>
              <a:rPr lang="en-US" smtClean="0"/>
              <a:t>13. Checklist: </a:t>
            </a:r>
            <a:br>
              <a:rPr lang="en-US" smtClean="0"/>
            </a:br>
            <a:r>
              <a:rPr lang="en-US" smtClean="0"/>
              <a:t>verbs, Nouns, pronouns</a:t>
            </a:r>
            <a:endParaRPr lang="en-US"/>
          </a:p>
        </p:txBody>
      </p:sp>
      <p:sp>
        <p:nvSpPr>
          <p:cNvPr id="4" name="TextBox 3"/>
          <p:cNvSpPr txBox="1"/>
          <p:nvPr/>
        </p:nvSpPr>
        <p:spPr>
          <a:xfrm>
            <a:off x="1591213" y="6596978"/>
            <a:ext cx="6277262" cy="261610"/>
          </a:xfrm>
          <a:prstGeom prst="rect">
            <a:avLst/>
          </a:prstGeom>
          <a:noFill/>
        </p:spPr>
        <p:txBody>
          <a:bodyPr wrap="square" rtlCol="0">
            <a:spAutoFit/>
          </a:bodyPr>
          <a:lstStyle/>
          <a:p>
            <a:r>
              <a:rPr lang="en-US" sz="1100"/>
              <a:t>https://s-media-cache-ak0.pinimg.com/236x/be/07/59/be075937aca5f1f0d28856c37a7627bc.jpg</a:t>
            </a:r>
          </a:p>
        </p:txBody>
      </p:sp>
      <p:pic>
        <p:nvPicPr>
          <p:cNvPr id="5" name="Picture 4"/>
          <p:cNvPicPr>
            <a:picLocks noChangeAspect="1"/>
          </p:cNvPicPr>
          <p:nvPr/>
        </p:nvPicPr>
        <p:blipFill>
          <a:blip r:embed="rId2"/>
          <a:stretch>
            <a:fillRect/>
          </a:stretch>
        </p:blipFill>
        <p:spPr>
          <a:xfrm>
            <a:off x="6189671" y="4044368"/>
            <a:ext cx="2233537" cy="2082111"/>
          </a:xfrm>
          <a:prstGeom prst="rect">
            <a:avLst/>
          </a:prstGeom>
        </p:spPr>
      </p:pic>
    </p:spTree>
    <p:extLst>
      <p:ext uri="{BB962C8B-B14F-4D97-AF65-F5344CB8AC3E}">
        <p14:creationId xmlns:p14="http://schemas.microsoft.com/office/powerpoint/2010/main" val="7212572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923590"/>
          </a:xfrm>
        </p:spPr>
        <p:txBody>
          <a:bodyPr/>
          <a:lstStyle/>
          <a:p>
            <a:pPr marL="45720" indent="0">
              <a:buNone/>
            </a:pPr>
            <a:r>
              <a:rPr lang="en-US" smtClean="0"/>
              <a:t/>
            </a:r>
            <a:br>
              <a:rPr lang="en-US" smtClean="0"/>
            </a:br>
            <a:endParaRPr lang="en-US"/>
          </a:p>
        </p:txBody>
      </p:sp>
      <p:sp>
        <p:nvSpPr>
          <p:cNvPr id="3" name="Title 2"/>
          <p:cNvSpPr>
            <a:spLocks noGrp="1"/>
          </p:cNvSpPr>
          <p:nvPr>
            <p:ph type="title"/>
          </p:nvPr>
        </p:nvSpPr>
        <p:spPr>
          <a:xfrm>
            <a:off x="381000" y="253652"/>
            <a:ext cx="8381260" cy="1054394"/>
          </a:xfrm>
        </p:spPr>
        <p:txBody>
          <a:bodyPr/>
          <a:lstStyle/>
          <a:p>
            <a:r>
              <a:rPr lang="en-US" sz="4000" smtClean="0"/>
              <a:t>14. Meet linggle and netspeak!</a:t>
            </a:r>
            <a:endParaRPr lang="en-US" sz="4000"/>
          </a:p>
        </p:txBody>
      </p:sp>
      <p:pic>
        <p:nvPicPr>
          <p:cNvPr id="4" name="Picture 3" descr="Screen Shot 2016-09-05 at 2.03.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17" y="5311776"/>
            <a:ext cx="5672330" cy="1092087"/>
          </a:xfrm>
          <a:prstGeom prst="rect">
            <a:avLst/>
          </a:prstGeom>
        </p:spPr>
      </p:pic>
      <p:pic>
        <p:nvPicPr>
          <p:cNvPr id="5" name="Picture 4" descr="Screen Shot 2016-09-05 at 2.04.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239" y="2617940"/>
            <a:ext cx="6080669" cy="2346515"/>
          </a:xfrm>
          <a:prstGeom prst="rect">
            <a:avLst/>
          </a:prstGeom>
        </p:spPr>
      </p:pic>
      <p:sp>
        <p:nvSpPr>
          <p:cNvPr id="6" name="TextBox 5"/>
          <p:cNvSpPr txBox="1"/>
          <p:nvPr/>
        </p:nvSpPr>
        <p:spPr>
          <a:xfrm>
            <a:off x="380999" y="1719071"/>
            <a:ext cx="8538552" cy="1015663"/>
          </a:xfrm>
          <a:prstGeom prst="rect">
            <a:avLst/>
          </a:prstGeom>
          <a:noFill/>
        </p:spPr>
        <p:txBody>
          <a:bodyPr wrap="square" rtlCol="0">
            <a:spAutoFit/>
          </a:bodyPr>
          <a:lstStyle/>
          <a:p>
            <a:r>
              <a:rPr lang="en-US" sz="2000" spc="150" smtClean="0">
                <a:solidFill>
                  <a:srgbClr val="3366FF"/>
                </a:solidFill>
              </a:rPr>
              <a:t>G</a:t>
            </a:r>
            <a:r>
              <a:rPr lang="en-US" sz="2000" spc="150" smtClean="0">
                <a:solidFill>
                  <a:srgbClr val="FF6600"/>
                </a:solidFill>
              </a:rPr>
              <a:t>o</a:t>
            </a:r>
            <a:r>
              <a:rPr lang="en-US" sz="2000" spc="150" smtClean="0">
                <a:solidFill>
                  <a:srgbClr val="FFFF00"/>
                </a:solidFill>
              </a:rPr>
              <a:t>o</a:t>
            </a:r>
            <a:r>
              <a:rPr lang="en-US" sz="2000" spc="150" smtClean="0">
                <a:solidFill>
                  <a:srgbClr val="3366FF"/>
                </a:solidFill>
              </a:rPr>
              <a:t>g</a:t>
            </a:r>
            <a:r>
              <a:rPr lang="en-US" sz="2000" spc="150" smtClean="0">
                <a:solidFill>
                  <a:srgbClr val="008000"/>
                </a:solidFill>
              </a:rPr>
              <a:t>l</a:t>
            </a:r>
            <a:r>
              <a:rPr lang="en-US" sz="2000" spc="150" smtClean="0">
                <a:solidFill>
                  <a:srgbClr val="FF6600"/>
                </a:solidFill>
              </a:rPr>
              <a:t>e</a:t>
            </a:r>
            <a:r>
              <a:rPr lang="en-US" sz="2000" spc="150" smtClean="0">
                <a:solidFill>
                  <a:schemeClr val="tx2"/>
                </a:solidFill>
              </a:rPr>
              <a:t> is great for checking almost anything. But there are also specialized tools for checking collocations, like Linggle and Netspeak.</a:t>
            </a:r>
            <a:endParaRPr lang="en-US" sz="2000" spc="150">
              <a:solidFill>
                <a:schemeClr val="tx2"/>
              </a:solidFill>
            </a:endParaRPr>
          </a:p>
        </p:txBody>
      </p:sp>
    </p:spTree>
    <p:extLst>
      <p:ext uri="{BB962C8B-B14F-4D97-AF65-F5344CB8AC3E}">
        <p14:creationId xmlns:p14="http://schemas.microsoft.com/office/powerpoint/2010/main" val="40386606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92505" r="-92505"/>
          <a:stretch>
            <a:fillRect/>
          </a:stretch>
        </p:blipFill>
        <p:spPr>
          <a:xfrm>
            <a:off x="233573" y="1865255"/>
            <a:ext cx="8407400" cy="4406900"/>
          </a:xfrm>
        </p:spPr>
      </p:pic>
      <p:sp>
        <p:nvSpPr>
          <p:cNvPr id="3" name="Title 2"/>
          <p:cNvSpPr>
            <a:spLocks noGrp="1"/>
          </p:cNvSpPr>
          <p:nvPr>
            <p:ph type="title"/>
          </p:nvPr>
        </p:nvSpPr>
        <p:spPr/>
        <p:txBody>
          <a:bodyPr/>
          <a:lstStyle/>
          <a:p>
            <a:r>
              <a:rPr lang="en-US" sz="3600"/>
              <a:t>I kept walking </a:t>
            </a:r>
            <a:r>
              <a:rPr lang="en-US" sz="3600" u="sng">
                <a:solidFill>
                  <a:schemeClr val="bg2">
                    <a:lumMod val="60000"/>
                    <a:lumOff val="40000"/>
                  </a:schemeClr>
                </a:solidFill>
              </a:rPr>
              <a:t>   ?   </a:t>
            </a:r>
            <a:r>
              <a:rPr lang="en-US" sz="3600">
                <a:solidFill>
                  <a:schemeClr val="bg2">
                    <a:lumMod val="60000"/>
                    <a:lumOff val="40000"/>
                  </a:schemeClr>
                </a:solidFill>
              </a:rPr>
              <a:t> </a:t>
            </a:r>
            <a:r>
              <a:rPr lang="en-US" sz="3600"/>
              <a:t>the aisle</a:t>
            </a:r>
            <a:r>
              <a:rPr lang="en-US" sz="3600" smtClean="0"/>
              <a:t>.</a:t>
            </a:r>
            <a:endParaRPr lang="en-US" sz="3600"/>
          </a:p>
        </p:txBody>
      </p:sp>
      <p:sp>
        <p:nvSpPr>
          <p:cNvPr id="5" name="TextBox 4"/>
          <p:cNvSpPr txBox="1"/>
          <p:nvPr/>
        </p:nvSpPr>
        <p:spPr>
          <a:xfrm>
            <a:off x="1213103" y="6596390"/>
            <a:ext cx="6830552" cy="261610"/>
          </a:xfrm>
          <a:prstGeom prst="rect">
            <a:avLst/>
          </a:prstGeom>
          <a:noFill/>
        </p:spPr>
        <p:txBody>
          <a:bodyPr wrap="square" rtlCol="0">
            <a:spAutoFit/>
          </a:bodyPr>
          <a:lstStyle/>
          <a:p>
            <a:r>
              <a:rPr lang="en-US" sz="1100"/>
              <a:t>http://2.bp.blogspot.com/-gpbeSy65Y50/ToE5QoNaL-I/AAAAAAAACB0/YUEgVqx-64s/s1600/aisle+bus.jpg</a:t>
            </a:r>
          </a:p>
        </p:txBody>
      </p:sp>
    </p:spTree>
    <p:extLst>
      <p:ext uri="{BB962C8B-B14F-4D97-AF65-F5344CB8AC3E}">
        <p14:creationId xmlns:p14="http://schemas.microsoft.com/office/powerpoint/2010/main" val="19064731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5 at 1.31.25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683" r="4538" b="683"/>
          <a:stretch/>
        </p:blipFill>
        <p:spPr>
          <a:xfrm>
            <a:off x="381000" y="1795708"/>
            <a:ext cx="8290381" cy="4619269"/>
          </a:xfrm>
        </p:spPr>
      </p:pic>
      <p:sp>
        <p:nvSpPr>
          <p:cNvPr id="3" name="Title 2"/>
          <p:cNvSpPr>
            <a:spLocks noGrp="1"/>
          </p:cNvSpPr>
          <p:nvPr>
            <p:ph type="title"/>
          </p:nvPr>
        </p:nvSpPr>
        <p:spPr/>
        <p:txBody>
          <a:bodyPr/>
          <a:lstStyle/>
          <a:p>
            <a:r>
              <a:rPr lang="en-US" smtClean="0"/>
              <a:t>Format for linggle searches</a:t>
            </a:r>
            <a:endParaRPr lang="en-US"/>
          </a:p>
        </p:txBody>
      </p:sp>
    </p:spTree>
    <p:extLst>
      <p:ext uri="{BB962C8B-B14F-4D97-AF65-F5344CB8AC3E}">
        <p14:creationId xmlns:p14="http://schemas.microsoft.com/office/powerpoint/2010/main" val="1669239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Shot 2016-09-05 at 1.26.20 PM.png"/>
          <p:cNvPicPr>
            <a:picLocks noGrp="1" noChangeAspect="1"/>
          </p:cNvPicPr>
          <p:nvPr>
            <p:ph idx="1"/>
          </p:nvPr>
        </p:nvPicPr>
        <p:blipFill>
          <a:blip r:embed="rId2">
            <a:extLst>
              <a:ext uri="{28A0092B-C50C-407E-A947-70E740481C1C}">
                <a14:useLocalDpi xmlns:a14="http://schemas.microsoft.com/office/drawing/2010/main" val="0"/>
              </a:ext>
            </a:extLst>
          </a:blip>
          <a:srcRect t="7783" b="7783"/>
          <a:stretch>
            <a:fillRect/>
          </a:stretch>
        </p:blipFill>
        <p:spPr>
          <a:xfrm>
            <a:off x="354367" y="1746024"/>
            <a:ext cx="8407893" cy="4716238"/>
          </a:xfrm>
        </p:spPr>
      </p:pic>
      <p:sp>
        <p:nvSpPr>
          <p:cNvPr id="3" name="Title 2"/>
          <p:cNvSpPr>
            <a:spLocks noGrp="1"/>
          </p:cNvSpPr>
          <p:nvPr>
            <p:ph type="title"/>
          </p:nvPr>
        </p:nvSpPr>
        <p:spPr/>
        <p:txBody>
          <a:bodyPr/>
          <a:lstStyle/>
          <a:p>
            <a:r>
              <a:rPr lang="en-US" smtClean="0"/>
              <a:t>Walk_the Aisle</a:t>
            </a:r>
            <a:endParaRPr lang="en-US"/>
          </a:p>
        </p:txBody>
      </p:sp>
      <p:sp>
        <p:nvSpPr>
          <p:cNvPr id="8" name="Frame 7"/>
          <p:cNvSpPr/>
          <p:nvPr/>
        </p:nvSpPr>
        <p:spPr>
          <a:xfrm>
            <a:off x="6029091" y="2858753"/>
            <a:ext cx="1240853" cy="572072"/>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Frame 8"/>
          <p:cNvSpPr/>
          <p:nvPr/>
        </p:nvSpPr>
        <p:spPr>
          <a:xfrm>
            <a:off x="1065676" y="2856052"/>
            <a:ext cx="2189742" cy="691567"/>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42023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5 at 1.56.09 PM.png"/>
          <p:cNvPicPr>
            <a:picLocks noGrp="1" noChangeAspect="1"/>
          </p:cNvPicPr>
          <p:nvPr>
            <p:ph idx="1"/>
          </p:nvPr>
        </p:nvPicPr>
        <p:blipFill>
          <a:blip r:embed="rId2">
            <a:extLst>
              <a:ext uri="{28A0092B-C50C-407E-A947-70E740481C1C}">
                <a14:useLocalDpi xmlns:a14="http://schemas.microsoft.com/office/drawing/2010/main" val="0"/>
              </a:ext>
            </a:extLst>
          </a:blip>
          <a:srcRect t="1992" b="1992"/>
          <a:stretch>
            <a:fillRect/>
          </a:stretch>
        </p:blipFill>
        <p:spPr>
          <a:xfrm>
            <a:off x="354367" y="2040254"/>
            <a:ext cx="8407893" cy="4407408"/>
          </a:xfrm>
        </p:spPr>
      </p:pic>
      <p:sp>
        <p:nvSpPr>
          <p:cNvPr id="3" name="Title 2"/>
          <p:cNvSpPr>
            <a:spLocks noGrp="1"/>
          </p:cNvSpPr>
          <p:nvPr>
            <p:ph type="title"/>
          </p:nvPr>
        </p:nvSpPr>
        <p:spPr/>
        <p:txBody>
          <a:bodyPr/>
          <a:lstStyle/>
          <a:p>
            <a:r>
              <a:rPr lang="en-US" smtClean="0"/>
              <a:t>Stink prep. N.</a:t>
            </a:r>
            <a:endParaRPr lang="en-US"/>
          </a:p>
        </p:txBody>
      </p:sp>
      <p:sp>
        <p:nvSpPr>
          <p:cNvPr id="5" name="Frame 4"/>
          <p:cNvSpPr/>
          <p:nvPr/>
        </p:nvSpPr>
        <p:spPr>
          <a:xfrm>
            <a:off x="1240854" y="3442723"/>
            <a:ext cx="1284649" cy="822960"/>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04371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Format for Netspeak searches</a:t>
            </a:r>
            <a:endParaRPr lang="en-US"/>
          </a:p>
        </p:txBody>
      </p:sp>
      <p:pic>
        <p:nvPicPr>
          <p:cNvPr id="8" name="Content Placeholder 7" descr="Screen Shot 2016-09-05 at 1.51.4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497" t="19574" r="3654" b="39117"/>
          <a:stretch/>
        </p:blipFill>
        <p:spPr>
          <a:xfrm>
            <a:off x="235017" y="2043894"/>
            <a:ext cx="8644588" cy="3138842"/>
          </a:xfrm>
        </p:spPr>
      </p:pic>
    </p:spTree>
    <p:extLst>
      <p:ext uri="{BB962C8B-B14F-4D97-AF65-F5344CB8AC3E}">
        <p14:creationId xmlns:p14="http://schemas.microsoft.com/office/powerpoint/2010/main" val="1819197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5 at 2.00.00 PM.png"/>
          <p:cNvPicPr>
            <a:picLocks noGrp="1" noChangeAspect="1"/>
          </p:cNvPicPr>
          <p:nvPr>
            <p:ph idx="1"/>
          </p:nvPr>
        </p:nvPicPr>
        <p:blipFill>
          <a:blip r:embed="rId2">
            <a:extLst>
              <a:ext uri="{28A0092B-C50C-407E-A947-70E740481C1C}">
                <a14:useLocalDpi xmlns:a14="http://schemas.microsoft.com/office/drawing/2010/main" val="0"/>
              </a:ext>
            </a:extLst>
          </a:blip>
          <a:srcRect t="10718" b="10718"/>
          <a:stretch>
            <a:fillRect/>
          </a:stretch>
        </p:blipFill>
        <p:spPr>
          <a:xfrm>
            <a:off x="381000" y="1854105"/>
            <a:ext cx="8407893" cy="4578958"/>
          </a:xfrm>
        </p:spPr>
      </p:pic>
      <p:sp>
        <p:nvSpPr>
          <p:cNvPr id="3" name="Title 2"/>
          <p:cNvSpPr>
            <a:spLocks noGrp="1"/>
          </p:cNvSpPr>
          <p:nvPr>
            <p:ph type="title"/>
          </p:nvPr>
        </p:nvSpPr>
        <p:spPr/>
        <p:txBody>
          <a:bodyPr/>
          <a:lstStyle/>
          <a:p>
            <a:r>
              <a:rPr lang="en-US" smtClean="0"/>
              <a:t>A ? Of land</a:t>
            </a:r>
            <a:endParaRPr lang="en-US"/>
          </a:p>
        </p:txBody>
      </p:sp>
      <p:sp>
        <p:nvSpPr>
          <p:cNvPr id="5" name="Frame 4"/>
          <p:cNvSpPr/>
          <p:nvPr/>
        </p:nvSpPr>
        <p:spPr>
          <a:xfrm>
            <a:off x="381000" y="2715459"/>
            <a:ext cx="1721153" cy="510975"/>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39069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15169" y="2146126"/>
            <a:ext cx="5869235" cy="3992878"/>
          </a:xfrm>
        </p:spPr>
        <p:txBody>
          <a:bodyPr/>
          <a:lstStyle/>
          <a:p>
            <a:r>
              <a:rPr lang="en-US" sz="4800">
                <a:latin typeface="Baoli SC Regular"/>
                <a:cs typeface="Baoli SC Regular"/>
              </a:rPr>
              <a:t>In Michigan, the medal winner there is a good chance to wider touch freeze</a:t>
            </a:r>
            <a:r>
              <a:rPr lang="en-US" sz="4800" smtClean="0">
                <a:latin typeface="Baoli SC Regular"/>
                <a:cs typeface="Baoli SC Regular"/>
              </a:rPr>
              <a:t>.</a:t>
            </a:r>
            <a:endParaRPr lang="en-US"/>
          </a:p>
        </p:txBody>
      </p:sp>
      <p:sp>
        <p:nvSpPr>
          <p:cNvPr id="3" name="Title 2"/>
          <p:cNvSpPr>
            <a:spLocks noGrp="1"/>
          </p:cNvSpPr>
          <p:nvPr>
            <p:ph type="title"/>
          </p:nvPr>
        </p:nvSpPr>
        <p:spPr/>
        <p:txBody>
          <a:bodyPr/>
          <a:lstStyle/>
          <a:p>
            <a:r>
              <a:rPr lang="en-US"/>
              <a:t>Does what you wrote MAKE SENSE</a:t>
            </a:r>
            <a:r>
              <a:rPr lang="en-US" smtClean="0"/>
              <a:t>?</a:t>
            </a:r>
            <a:endParaRPr lang="en-US"/>
          </a:p>
        </p:txBody>
      </p:sp>
      <p:pic>
        <p:nvPicPr>
          <p:cNvPr id="4" name="Picture 3"/>
          <p:cNvPicPr>
            <a:picLocks noChangeAspect="1"/>
          </p:cNvPicPr>
          <p:nvPr/>
        </p:nvPicPr>
        <p:blipFill rotWithShape="1">
          <a:blip r:embed="rId2"/>
          <a:srcRect r="44423"/>
          <a:stretch/>
        </p:blipFill>
        <p:spPr>
          <a:xfrm>
            <a:off x="468657" y="2865713"/>
            <a:ext cx="2355578" cy="1981240"/>
          </a:xfrm>
          <a:prstGeom prst="rect">
            <a:avLst/>
          </a:prstGeom>
        </p:spPr>
      </p:pic>
      <p:sp>
        <p:nvSpPr>
          <p:cNvPr id="5" name="TextBox 4"/>
          <p:cNvSpPr txBox="1"/>
          <p:nvPr/>
        </p:nvSpPr>
        <p:spPr>
          <a:xfrm>
            <a:off x="2262733" y="6596390"/>
            <a:ext cx="4554665" cy="261610"/>
          </a:xfrm>
          <a:prstGeom prst="rect">
            <a:avLst/>
          </a:prstGeom>
          <a:noFill/>
        </p:spPr>
        <p:txBody>
          <a:bodyPr wrap="square" rtlCol="0">
            <a:spAutoFit/>
          </a:bodyPr>
          <a:lstStyle/>
          <a:p>
            <a:r>
              <a:rPr lang="en-US" sz="1100"/>
              <a:t>http://matthewlpowers.com/wp-content/uploads/2013/08/puzzled.jpg</a:t>
            </a:r>
          </a:p>
        </p:txBody>
      </p:sp>
    </p:spTree>
    <p:extLst>
      <p:ext uri="{BB962C8B-B14F-4D97-AF65-F5344CB8AC3E}">
        <p14:creationId xmlns:p14="http://schemas.microsoft.com/office/powerpoint/2010/main" val="4690873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76767"/>
          </a:xfrm>
        </p:spPr>
        <p:txBody>
          <a:bodyPr/>
          <a:lstStyle/>
          <a:p>
            <a:r>
              <a:rPr lang="en-US" smtClean="0"/>
              <a:t>Check </a:t>
            </a:r>
            <a:r>
              <a:rPr lang="en-US" smtClean="0">
                <a:solidFill>
                  <a:srgbClr val="3366FF"/>
                </a:solidFill>
              </a:rPr>
              <a:t>G</a:t>
            </a:r>
            <a:r>
              <a:rPr lang="en-US" smtClean="0">
                <a:solidFill>
                  <a:srgbClr val="FF0000"/>
                </a:solidFill>
              </a:rPr>
              <a:t>o</a:t>
            </a:r>
            <a:r>
              <a:rPr lang="en-US" smtClean="0">
                <a:solidFill>
                  <a:srgbClr val="FFFF00"/>
                </a:solidFill>
              </a:rPr>
              <a:t>o</a:t>
            </a:r>
            <a:r>
              <a:rPr lang="en-US" smtClean="0">
                <a:solidFill>
                  <a:srgbClr val="3366FF"/>
                </a:solidFill>
              </a:rPr>
              <a:t>g</a:t>
            </a:r>
            <a:r>
              <a:rPr lang="en-US" smtClean="0">
                <a:solidFill>
                  <a:srgbClr val="008000"/>
                </a:solidFill>
              </a:rPr>
              <a:t>l</a:t>
            </a:r>
            <a:r>
              <a:rPr lang="en-US" smtClean="0">
                <a:solidFill>
                  <a:srgbClr val="FF0000"/>
                </a:solidFill>
              </a:rPr>
              <a:t>e IMAGES </a:t>
            </a:r>
            <a:r>
              <a:rPr lang="en-US" smtClean="0"/>
              <a:t>to know at a glance what unfamiliar objects look like, also commercial brands and other proper nouns</a:t>
            </a:r>
          </a:p>
          <a:p>
            <a:endParaRPr lang="en-US"/>
          </a:p>
          <a:p>
            <a:endParaRPr lang="en-US"/>
          </a:p>
        </p:txBody>
      </p:sp>
      <p:sp>
        <p:nvSpPr>
          <p:cNvPr id="3" name="Title 2"/>
          <p:cNvSpPr>
            <a:spLocks noGrp="1"/>
          </p:cNvSpPr>
          <p:nvPr>
            <p:ph type="title"/>
          </p:nvPr>
        </p:nvSpPr>
        <p:spPr/>
        <p:txBody>
          <a:bodyPr/>
          <a:lstStyle/>
          <a:p>
            <a:r>
              <a:rPr lang="en-US" smtClean="0"/>
              <a:t>    15</a:t>
            </a:r>
            <a:r>
              <a:rPr lang="en-US" sz="3600" smtClean="0"/>
              <a:t>. Use                  images</a:t>
            </a:r>
            <a:endParaRPr lang="en-US" sz="3600"/>
          </a:p>
        </p:txBody>
      </p:sp>
      <p:pic>
        <p:nvPicPr>
          <p:cNvPr id="4" name="Picture 3"/>
          <p:cNvPicPr>
            <a:picLocks noChangeAspect="1"/>
          </p:cNvPicPr>
          <p:nvPr/>
        </p:nvPicPr>
        <p:blipFill>
          <a:blip r:embed="rId2"/>
          <a:stretch>
            <a:fillRect/>
          </a:stretch>
        </p:blipFill>
        <p:spPr>
          <a:xfrm>
            <a:off x="513576" y="2728537"/>
            <a:ext cx="2220408" cy="1665306"/>
          </a:xfrm>
          <a:prstGeom prst="rect">
            <a:avLst/>
          </a:prstGeom>
        </p:spPr>
      </p:pic>
      <p:sp>
        <p:nvSpPr>
          <p:cNvPr id="5" name="TextBox 4"/>
          <p:cNvSpPr txBox="1"/>
          <p:nvPr/>
        </p:nvSpPr>
        <p:spPr>
          <a:xfrm>
            <a:off x="507342" y="4457897"/>
            <a:ext cx="1740387" cy="369332"/>
          </a:xfrm>
          <a:prstGeom prst="rect">
            <a:avLst/>
          </a:prstGeom>
          <a:noFill/>
        </p:spPr>
        <p:txBody>
          <a:bodyPr wrap="square" rtlCol="0">
            <a:spAutoFit/>
          </a:bodyPr>
          <a:lstStyle/>
          <a:p>
            <a:r>
              <a:rPr lang="en-US" smtClean="0">
                <a:solidFill>
                  <a:srgbClr val="008000"/>
                </a:solidFill>
              </a:rPr>
              <a:t>Trapper Keeper</a:t>
            </a:r>
            <a:endParaRPr lang="en-US">
              <a:solidFill>
                <a:srgbClr val="008000"/>
              </a:solidFill>
            </a:endParaRPr>
          </a:p>
        </p:txBody>
      </p:sp>
      <p:pic>
        <p:nvPicPr>
          <p:cNvPr id="7" name="Picture 6"/>
          <p:cNvPicPr>
            <a:picLocks noChangeAspect="1"/>
          </p:cNvPicPr>
          <p:nvPr/>
        </p:nvPicPr>
        <p:blipFill>
          <a:blip r:embed="rId3"/>
          <a:stretch>
            <a:fillRect/>
          </a:stretch>
        </p:blipFill>
        <p:spPr>
          <a:xfrm>
            <a:off x="5660355" y="2578412"/>
            <a:ext cx="2752201" cy="2064151"/>
          </a:xfrm>
          <a:prstGeom prst="rect">
            <a:avLst/>
          </a:prstGeom>
        </p:spPr>
      </p:pic>
      <p:sp>
        <p:nvSpPr>
          <p:cNvPr id="8" name="TextBox 7"/>
          <p:cNvSpPr txBox="1"/>
          <p:nvPr/>
        </p:nvSpPr>
        <p:spPr>
          <a:xfrm>
            <a:off x="1787225" y="5826396"/>
            <a:ext cx="5474357" cy="769441"/>
          </a:xfrm>
          <a:prstGeom prst="rect">
            <a:avLst/>
          </a:prstGeom>
          <a:noFill/>
        </p:spPr>
        <p:txBody>
          <a:bodyPr wrap="square" rtlCol="0">
            <a:spAutoFit/>
          </a:bodyPr>
          <a:lstStyle/>
          <a:p>
            <a:r>
              <a:rPr lang="en-US" sz="1100" smtClean="0"/>
              <a:t>http</a:t>
            </a:r>
            <a:r>
              <a:rPr lang="en-US" sz="1100"/>
              <a:t>://images.mentalfloss.com/sites/default/files/styles/insert_main_wide_image/public/lamborghini-trapper-</a:t>
            </a:r>
            <a:r>
              <a:rPr lang="en-US" sz="1100" smtClean="0"/>
              <a:t>keeper.jpg</a:t>
            </a:r>
            <a:br>
              <a:rPr lang="en-US" sz="1100" smtClean="0"/>
            </a:br>
            <a:r>
              <a:rPr lang="en-US" sz="1100" smtClean="0"/>
              <a:t>http</a:t>
            </a:r>
            <a:r>
              <a:rPr lang="en-US" sz="1100"/>
              <a:t>://aarcs.com/mobilehome1.jpg</a:t>
            </a:r>
            <a:br>
              <a:rPr lang="en-US" sz="1100"/>
            </a:br>
            <a:r>
              <a:rPr lang="en-US" sz="1100"/>
              <a:t>http://static.tvtropes.org/pmwiki/pub/images/new_scoow_doow_7704.png</a:t>
            </a:r>
          </a:p>
        </p:txBody>
      </p:sp>
      <p:pic>
        <p:nvPicPr>
          <p:cNvPr id="9" name="Picture 8"/>
          <p:cNvPicPr>
            <a:picLocks noChangeAspect="1"/>
          </p:cNvPicPr>
          <p:nvPr/>
        </p:nvPicPr>
        <p:blipFill>
          <a:blip r:embed="rId4"/>
          <a:stretch>
            <a:fillRect/>
          </a:stretch>
        </p:blipFill>
        <p:spPr>
          <a:xfrm>
            <a:off x="3071892" y="2728537"/>
            <a:ext cx="2183583" cy="2339553"/>
          </a:xfrm>
          <a:prstGeom prst="rect">
            <a:avLst/>
          </a:prstGeom>
        </p:spPr>
      </p:pic>
      <p:sp>
        <p:nvSpPr>
          <p:cNvPr id="10" name="TextBox 9"/>
          <p:cNvSpPr txBox="1"/>
          <p:nvPr/>
        </p:nvSpPr>
        <p:spPr>
          <a:xfrm>
            <a:off x="5729399" y="4762988"/>
            <a:ext cx="1926973" cy="369332"/>
          </a:xfrm>
          <a:prstGeom prst="rect">
            <a:avLst/>
          </a:prstGeom>
          <a:noFill/>
        </p:spPr>
        <p:txBody>
          <a:bodyPr wrap="square" rtlCol="0">
            <a:spAutoFit/>
          </a:bodyPr>
          <a:lstStyle/>
          <a:p>
            <a:r>
              <a:rPr lang="en-US" smtClean="0">
                <a:solidFill>
                  <a:srgbClr val="008000"/>
                </a:solidFill>
              </a:rPr>
              <a:t>Mobile home</a:t>
            </a:r>
            <a:endParaRPr lang="en-US">
              <a:solidFill>
                <a:srgbClr val="008000"/>
              </a:solidFill>
            </a:endParaRPr>
          </a:p>
        </p:txBody>
      </p:sp>
      <p:sp>
        <p:nvSpPr>
          <p:cNvPr id="11" name="TextBox 10"/>
          <p:cNvSpPr txBox="1"/>
          <p:nvPr/>
        </p:nvSpPr>
        <p:spPr>
          <a:xfrm>
            <a:off x="3071892" y="5132320"/>
            <a:ext cx="1532819" cy="646331"/>
          </a:xfrm>
          <a:prstGeom prst="rect">
            <a:avLst/>
          </a:prstGeom>
          <a:noFill/>
        </p:spPr>
        <p:txBody>
          <a:bodyPr wrap="square" rtlCol="0">
            <a:spAutoFit/>
          </a:bodyPr>
          <a:lstStyle/>
          <a:p>
            <a:r>
              <a:rPr lang="en-US" smtClean="0">
                <a:solidFill>
                  <a:srgbClr val="008000"/>
                </a:solidFill>
              </a:rPr>
              <a:t>Scooby-Doo </a:t>
            </a:r>
            <a:r>
              <a:rPr lang="en-US" smtClean="0"/>
              <a:t>(cartoon)</a:t>
            </a:r>
            <a:endParaRPr lang="en-US"/>
          </a:p>
        </p:txBody>
      </p:sp>
      <p:pic>
        <p:nvPicPr>
          <p:cNvPr id="12" name="Picture 11" descr="Screen Shot 2016-09-05 at 11.32.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224" y="458042"/>
            <a:ext cx="1993259" cy="838341"/>
          </a:xfrm>
          <a:prstGeom prst="rect">
            <a:avLst/>
          </a:prstGeom>
        </p:spPr>
      </p:pic>
    </p:spTree>
    <p:extLst>
      <p:ext uri="{BB962C8B-B14F-4D97-AF65-F5344CB8AC3E}">
        <p14:creationId xmlns:p14="http://schemas.microsoft.com/office/powerpoint/2010/main" val="4131886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8171" y="1719070"/>
            <a:ext cx="8540721" cy="4938189"/>
          </a:xfrm>
        </p:spPr>
        <p:txBody>
          <a:bodyPr>
            <a:normAutofit fontScale="85000" lnSpcReduction="20000"/>
          </a:bodyPr>
          <a:lstStyle/>
          <a:p>
            <a:r>
              <a:rPr lang="en-US" sz="3200" smtClean="0"/>
              <a:t>“</a:t>
            </a:r>
            <a:r>
              <a:rPr lang="is-IS" sz="3200" smtClean="0"/>
              <a:t>…</a:t>
            </a:r>
            <a:r>
              <a:rPr lang="en-US" sz="3200" smtClean="0"/>
              <a:t>our </a:t>
            </a:r>
            <a:r>
              <a:rPr lang="en-US" sz="3200"/>
              <a:t>commitment to the rule of law; </a:t>
            </a:r>
            <a:r>
              <a:rPr lang="en-US" sz="3200" smtClean="0"/>
              <a:t/>
            </a:r>
            <a:br>
              <a:rPr lang="en-US" sz="3200" smtClean="0"/>
            </a:br>
            <a:r>
              <a:rPr lang="en-US" sz="3200" smtClean="0"/>
              <a:t>our </a:t>
            </a:r>
            <a:r>
              <a:rPr lang="en-US" sz="3200"/>
              <a:t>commitment to human </a:t>
            </a:r>
            <a:r>
              <a:rPr lang="en-US" sz="3200" smtClean="0"/>
              <a:t>rights</a:t>
            </a:r>
            <a:r>
              <a:rPr lang="is-IS" sz="3200" smtClean="0"/>
              <a:t>…”</a:t>
            </a:r>
            <a:r>
              <a:rPr lang="en-US" sz="3200" smtClean="0"/>
              <a:t> </a:t>
            </a:r>
            <a:endParaRPr lang="en-US" sz="3200" smtClean="0">
              <a:solidFill>
                <a:srgbClr val="008000"/>
              </a:solidFill>
            </a:endParaRPr>
          </a:p>
          <a:p>
            <a:endParaRPr lang="en-US" sz="3200">
              <a:solidFill>
                <a:srgbClr val="008000"/>
              </a:solidFill>
            </a:endParaRPr>
          </a:p>
          <a:p>
            <a:r>
              <a:rPr lang="en-US" sz="3200" smtClean="0">
                <a:solidFill>
                  <a:srgbClr val="FF0000"/>
                </a:solidFill>
              </a:rPr>
              <a:t>Q:</a:t>
            </a:r>
            <a:r>
              <a:rPr lang="en-US" sz="3200" smtClean="0">
                <a:solidFill>
                  <a:srgbClr val="008000"/>
                </a:solidFill>
              </a:rPr>
              <a:t> I could swear I heard </a:t>
            </a:r>
            <a:br>
              <a:rPr lang="en-US" sz="3200" smtClean="0">
                <a:solidFill>
                  <a:srgbClr val="008000"/>
                </a:solidFill>
              </a:rPr>
            </a:br>
            <a:r>
              <a:rPr lang="en-US" sz="3200" smtClean="0">
                <a:solidFill>
                  <a:srgbClr val="008000"/>
                </a:solidFill>
              </a:rPr>
              <a:t>something between “</a:t>
            </a:r>
            <a:r>
              <a:rPr lang="en-US" sz="3200" smtClean="0">
                <a:solidFill>
                  <a:schemeClr val="tx1"/>
                </a:solidFill>
              </a:rPr>
              <a:t>rule of law</a:t>
            </a:r>
            <a:r>
              <a:rPr lang="en-US" sz="3200" smtClean="0">
                <a:solidFill>
                  <a:srgbClr val="008000"/>
                </a:solidFill>
              </a:rPr>
              <a:t>” </a:t>
            </a:r>
            <a:br>
              <a:rPr lang="en-US" sz="3200" smtClean="0">
                <a:solidFill>
                  <a:srgbClr val="008000"/>
                </a:solidFill>
              </a:rPr>
            </a:br>
            <a:r>
              <a:rPr lang="en-US" sz="3200" smtClean="0">
                <a:solidFill>
                  <a:srgbClr val="008000"/>
                </a:solidFill>
              </a:rPr>
              <a:t>and “</a:t>
            </a:r>
            <a:r>
              <a:rPr lang="en-US" sz="3200" smtClean="0">
                <a:solidFill>
                  <a:srgbClr val="000000"/>
                </a:solidFill>
              </a:rPr>
              <a:t>our commitment</a:t>
            </a:r>
            <a:r>
              <a:rPr lang="en-US" sz="3200" smtClean="0">
                <a:solidFill>
                  <a:srgbClr val="008000"/>
                </a:solidFill>
              </a:rPr>
              <a:t>,” or is there </a:t>
            </a:r>
            <a:br>
              <a:rPr lang="en-US" sz="3200" smtClean="0">
                <a:solidFill>
                  <a:srgbClr val="008000"/>
                </a:solidFill>
              </a:rPr>
            </a:br>
            <a:r>
              <a:rPr lang="en-US" sz="3200" smtClean="0">
                <a:solidFill>
                  <a:srgbClr val="008000"/>
                </a:solidFill>
              </a:rPr>
              <a:t>something wrong with my ears?</a:t>
            </a:r>
          </a:p>
          <a:p>
            <a:endParaRPr lang="en-US" sz="3200"/>
          </a:p>
          <a:p>
            <a:r>
              <a:rPr lang="en-US" sz="3200" smtClean="0">
                <a:solidFill>
                  <a:srgbClr val="FF0000"/>
                </a:solidFill>
              </a:rPr>
              <a:t>Y</a:t>
            </a:r>
            <a:r>
              <a:rPr lang="is-IS" sz="3200" smtClean="0">
                <a:solidFill>
                  <a:srgbClr val="FF0000"/>
                </a:solidFill>
              </a:rPr>
              <a:t>OU CAN EDIT OUT MISTAKES AND HESITATIONS!</a:t>
            </a:r>
            <a:endParaRPr lang="is-IS" sz="3200">
              <a:solidFill>
                <a:srgbClr val="FF0000"/>
              </a:solidFill>
            </a:endParaRPr>
          </a:p>
          <a:p>
            <a:r>
              <a:rPr lang="en-US" sz="3200" smtClean="0"/>
              <a:t>"</a:t>
            </a:r>
            <a:r>
              <a:rPr lang="en-US" sz="3200"/>
              <a:t>We have to judge our commitment to the rule of law; </a:t>
            </a:r>
            <a:r>
              <a:rPr lang="en-US" sz="3200">
                <a:solidFill>
                  <a:srgbClr val="FF0000"/>
                </a:solidFill>
              </a:rPr>
              <a:t>[our trad...our]</a:t>
            </a:r>
            <a:r>
              <a:rPr lang="en-US" sz="3200"/>
              <a:t> our commitment to human rights can’t be measured..</a:t>
            </a:r>
            <a:r>
              <a:rPr lang="en-US" sz="3200" smtClean="0"/>
              <a:t>.”</a:t>
            </a:r>
            <a:endParaRPr lang="en-US" sz="3200"/>
          </a:p>
        </p:txBody>
      </p:sp>
      <p:sp>
        <p:nvSpPr>
          <p:cNvPr id="3" name="Title 2"/>
          <p:cNvSpPr>
            <a:spLocks noGrp="1"/>
          </p:cNvSpPr>
          <p:nvPr>
            <p:ph type="title"/>
          </p:nvPr>
        </p:nvSpPr>
        <p:spPr/>
        <p:txBody>
          <a:bodyPr/>
          <a:lstStyle/>
          <a:p>
            <a:r>
              <a:rPr lang="en-US" smtClean="0"/>
              <a:t>16. Recognize self-corrections!</a:t>
            </a:r>
            <a:endParaRPr lang="en-US"/>
          </a:p>
        </p:txBody>
      </p:sp>
      <p:pic>
        <p:nvPicPr>
          <p:cNvPr id="6" name="Picture 5"/>
          <p:cNvPicPr>
            <a:picLocks noChangeAspect="1"/>
          </p:cNvPicPr>
          <p:nvPr/>
        </p:nvPicPr>
        <p:blipFill>
          <a:blip r:embed="rId2"/>
          <a:stretch>
            <a:fillRect/>
          </a:stretch>
        </p:blipFill>
        <p:spPr>
          <a:xfrm>
            <a:off x="6537664" y="2905253"/>
            <a:ext cx="2199115" cy="1488068"/>
          </a:xfrm>
          <a:prstGeom prst="rect">
            <a:avLst/>
          </a:prstGeom>
        </p:spPr>
      </p:pic>
      <p:sp>
        <p:nvSpPr>
          <p:cNvPr id="4" name="TextBox 3"/>
          <p:cNvSpPr txBox="1"/>
          <p:nvPr/>
        </p:nvSpPr>
        <p:spPr>
          <a:xfrm>
            <a:off x="1198504" y="6596389"/>
            <a:ext cx="6392604" cy="261610"/>
          </a:xfrm>
          <a:prstGeom prst="rect">
            <a:avLst/>
          </a:prstGeom>
          <a:noFill/>
        </p:spPr>
        <p:txBody>
          <a:bodyPr wrap="square" rtlCol="0">
            <a:spAutoFit/>
          </a:bodyPr>
          <a:lstStyle/>
          <a:p>
            <a:r>
              <a:rPr lang="en-US" sz="1100"/>
              <a:t>http://www.notbeinggoverned.com/wp-content/uploads/2015/03/tipped-scale-400x271-300x203.jpg</a:t>
            </a:r>
          </a:p>
        </p:txBody>
      </p:sp>
    </p:spTree>
    <p:extLst>
      <p:ext uri="{BB962C8B-B14F-4D97-AF65-F5344CB8AC3E}">
        <p14:creationId xmlns:p14="http://schemas.microsoft.com/office/powerpoint/2010/main" val="2087851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368" y="1934420"/>
            <a:ext cx="8511526" cy="4679042"/>
          </a:xfrm>
        </p:spPr>
        <p:txBody>
          <a:bodyPr>
            <a:noAutofit/>
          </a:bodyPr>
          <a:lstStyle/>
          <a:p>
            <a:r>
              <a:rPr lang="en-US" sz="2400" smtClean="0"/>
              <a:t>If you are listening to a story, the speaker will </a:t>
            </a:r>
            <a:br>
              <a:rPr lang="en-US" sz="2400" smtClean="0"/>
            </a:br>
            <a:r>
              <a:rPr lang="en-US" sz="2400" smtClean="0"/>
              <a:t>often use the “</a:t>
            </a:r>
            <a:r>
              <a:rPr lang="en-US" sz="2400" smtClean="0">
                <a:solidFill>
                  <a:srgbClr val="FF0000"/>
                </a:solidFill>
              </a:rPr>
              <a:t>historical present</a:t>
            </a:r>
            <a:r>
              <a:rPr lang="en-US" sz="2400" smtClean="0"/>
              <a:t>,” also called the “</a:t>
            </a:r>
            <a:r>
              <a:rPr lang="en-US" sz="2400" smtClean="0">
                <a:solidFill>
                  <a:srgbClr val="FF0000"/>
                </a:solidFill>
              </a:rPr>
              <a:t>narrative present</a:t>
            </a:r>
            <a:r>
              <a:rPr lang="en-US" sz="2400" smtClean="0"/>
              <a:t>” to make listeners feel like </a:t>
            </a:r>
            <a:br>
              <a:rPr lang="en-US" sz="2400" smtClean="0"/>
            </a:br>
            <a:r>
              <a:rPr lang="en-US" sz="2400" smtClean="0"/>
              <a:t>they’re in the middle of the action </a:t>
            </a:r>
          </a:p>
          <a:p>
            <a:r>
              <a:rPr lang="en-US" sz="2400" smtClean="0"/>
              <a:t>But in fact it is much more natural and automatic to speak of things in the past with the </a:t>
            </a:r>
            <a:r>
              <a:rPr lang="en-US" sz="2400" smtClean="0">
                <a:solidFill>
                  <a:srgbClr val="008000"/>
                </a:solidFill>
              </a:rPr>
              <a:t>past tense</a:t>
            </a:r>
          </a:p>
          <a:p>
            <a:r>
              <a:rPr lang="en-US" sz="2400" smtClean="0"/>
              <a:t>As result, the </a:t>
            </a:r>
            <a:r>
              <a:rPr lang="en-US" sz="2400" smtClean="0">
                <a:solidFill>
                  <a:srgbClr val="008000"/>
                </a:solidFill>
              </a:rPr>
              <a:t>present</a:t>
            </a:r>
            <a:r>
              <a:rPr lang="en-US" sz="2400" smtClean="0"/>
              <a:t> and </a:t>
            </a:r>
            <a:r>
              <a:rPr lang="en-US" sz="2400" smtClean="0">
                <a:solidFill>
                  <a:srgbClr val="008000"/>
                </a:solidFill>
              </a:rPr>
              <a:t>past tenses </a:t>
            </a:r>
            <a:r>
              <a:rPr lang="en-US" sz="2400" smtClean="0"/>
              <a:t>are often </a:t>
            </a:r>
            <a:r>
              <a:rPr lang="en-US" sz="2400" smtClean="0">
                <a:solidFill>
                  <a:srgbClr val="FF0000"/>
                </a:solidFill>
              </a:rPr>
              <a:t>mixed</a:t>
            </a:r>
            <a:r>
              <a:rPr lang="en-US" sz="2400" smtClean="0"/>
              <a:t> in storytelling</a:t>
            </a:r>
          </a:p>
          <a:p>
            <a:r>
              <a:rPr lang="en-US" sz="2400" smtClean="0"/>
              <a:t>But.. do </a:t>
            </a:r>
            <a:r>
              <a:rPr lang="en-US" sz="2400" smtClean="0">
                <a:solidFill>
                  <a:srgbClr val="FF0000"/>
                </a:solidFill>
              </a:rPr>
              <a:t>NOT</a:t>
            </a:r>
            <a:r>
              <a:rPr lang="en-US" sz="2400" smtClean="0"/>
              <a:t> use this as an excuse to be sloppy with tenses!</a:t>
            </a:r>
          </a:p>
          <a:p>
            <a:r>
              <a:rPr lang="en-US" sz="2400" smtClean="0"/>
              <a:t>Note</a:t>
            </a:r>
            <a:r>
              <a:rPr lang="en-US" sz="2400"/>
              <a:t>: “</a:t>
            </a:r>
            <a:r>
              <a:rPr lang="en-US" sz="2400">
                <a:solidFill>
                  <a:srgbClr val="FF0000"/>
                </a:solidFill>
              </a:rPr>
              <a:t>He’s like</a:t>
            </a:r>
            <a:r>
              <a:rPr lang="is-IS" sz="2400">
                <a:solidFill>
                  <a:srgbClr val="FF0000"/>
                </a:solidFill>
              </a:rPr>
              <a:t>…</a:t>
            </a:r>
            <a:r>
              <a:rPr lang="is-IS" sz="2400"/>
              <a:t>” = “</a:t>
            </a:r>
            <a:r>
              <a:rPr lang="is-IS" sz="2400">
                <a:solidFill>
                  <a:srgbClr val="FF0000"/>
                </a:solidFill>
              </a:rPr>
              <a:t>He goes...</a:t>
            </a:r>
            <a:r>
              <a:rPr lang="is-IS" sz="2400"/>
              <a:t>” = “He says/said...”</a:t>
            </a:r>
            <a:endParaRPr lang="en-US" sz="2400"/>
          </a:p>
          <a:p>
            <a:endParaRPr lang="en-US" sz="2400"/>
          </a:p>
        </p:txBody>
      </p:sp>
      <p:sp>
        <p:nvSpPr>
          <p:cNvPr id="3" name="Title 2"/>
          <p:cNvSpPr>
            <a:spLocks noGrp="1"/>
          </p:cNvSpPr>
          <p:nvPr>
            <p:ph type="title"/>
          </p:nvPr>
        </p:nvSpPr>
        <p:spPr/>
        <p:txBody>
          <a:bodyPr/>
          <a:lstStyle/>
          <a:p>
            <a:r>
              <a:rPr lang="en-US" smtClean="0"/>
              <a:t>17. Inconsistent Tenses </a:t>
            </a:r>
            <a:br>
              <a:rPr lang="en-US" smtClean="0"/>
            </a:br>
            <a:r>
              <a:rPr lang="en-US" smtClean="0"/>
              <a:t>in storytelling</a:t>
            </a:r>
            <a:endParaRPr lang="en-US"/>
          </a:p>
        </p:txBody>
      </p:sp>
    </p:spTree>
    <p:extLst>
      <p:ext uri="{BB962C8B-B14F-4D97-AF65-F5344CB8AC3E}">
        <p14:creationId xmlns:p14="http://schemas.microsoft.com/office/powerpoint/2010/main" val="3312107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15092" b="15092"/>
          <a:stretch>
            <a:fillRect/>
          </a:stretch>
        </p:blipFill>
        <p:spPr>
          <a:xfrm>
            <a:off x="381000" y="1841073"/>
            <a:ext cx="8407893" cy="4407408"/>
          </a:xfrm>
        </p:spPr>
      </p:pic>
      <p:sp>
        <p:nvSpPr>
          <p:cNvPr id="3" name="Title 2"/>
          <p:cNvSpPr>
            <a:spLocks noGrp="1"/>
          </p:cNvSpPr>
          <p:nvPr>
            <p:ph type="title"/>
          </p:nvPr>
        </p:nvSpPr>
        <p:spPr/>
        <p:txBody>
          <a:bodyPr/>
          <a:lstStyle/>
          <a:p>
            <a:r>
              <a:rPr lang="en-US" smtClean="0"/>
              <a:t>The historical present</a:t>
            </a:r>
            <a:endParaRPr lang="en-US"/>
          </a:p>
        </p:txBody>
      </p:sp>
      <p:sp>
        <p:nvSpPr>
          <p:cNvPr id="4" name="TextBox 3"/>
          <p:cNvSpPr txBox="1"/>
          <p:nvPr/>
        </p:nvSpPr>
        <p:spPr>
          <a:xfrm>
            <a:off x="846699" y="6596390"/>
            <a:ext cx="7532715" cy="261610"/>
          </a:xfrm>
          <a:prstGeom prst="rect">
            <a:avLst/>
          </a:prstGeom>
          <a:noFill/>
        </p:spPr>
        <p:txBody>
          <a:bodyPr wrap="square" rtlCol="0">
            <a:spAutoFit/>
          </a:bodyPr>
          <a:lstStyle/>
          <a:p>
            <a:r>
              <a:rPr lang="en-US" sz="1100"/>
              <a:t>http://image.slidesharecdn.com/verbsh2013-130902045017-phpapp02/95/verbs-h2013-37-638.jpg?cb=1378097476</a:t>
            </a:r>
          </a:p>
        </p:txBody>
      </p:sp>
    </p:spTree>
    <p:extLst>
      <p:ext uri="{BB962C8B-B14F-4D97-AF65-F5344CB8AC3E}">
        <p14:creationId xmlns:p14="http://schemas.microsoft.com/office/powerpoint/2010/main" val="3610722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0136" y="1719071"/>
            <a:ext cx="8248756" cy="4482842"/>
          </a:xfrm>
        </p:spPr>
        <p:txBody>
          <a:bodyPr>
            <a:normAutofit/>
          </a:bodyPr>
          <a:lstStyle/>
          <a:p>
            <a:r>
              <a:rPr lang="en-US" sz="3200" smtClean="0"/>
              <a:t>You may be able to hear an </a:t>
            </a:r>
            <a:r>
              <a:rPr lang="en-US" sz="3200" smtClean="0">
                <a:solidFill>
                  <a:srgbClr val="008000"/>
                </a:solidFill>
              </a:rPr>
              <a:t>unclear final consonant</a:t>
            </a:r>
            <a:r>
              <a:rPr lang="en-US" sz="3200" smtClean="0"/>
              <a:t> of a word at the </a:t>
            </a:r>
            <a:r>
              <a:rPr lang="en-US" sz="3200" smtClean="0">
                <a:solidFill>
                  <a:srgbClr val="008000"/>
                </a:solidFill>
              </a:rPr>
              <a:t>BEGINNING</a:t>
            </a:r>
            <a:r>
              <a:rPr lang="en-US" sz="3200" smtClean="0"/>
              <a:t>  </a:t>
            </a:r>
            <a:r>
              <a:rPr lang="en-US" altLang="zh-TW" sz="3200" smtClean="0"/>
              <a:t>of the </a:t>
            </a:r>
            <a:r>
              <a:rPr lang="en-US" altLang="zh-TW" sz="3200" smtClean="0">
                <a:solidFill>
                  <a:srgbClr val="008000"/>
                </a:solidFill>
              </a:rPr>
              <a:t>NEXT</a:t>
            </a:r>
            <a:r>
              <a:rPr lang="en-US" altLang="zh-TW" sz="3200" smtClean="0"/>
              <a:t> word if it starts with a vowel</a:t>
            </a:r>
          </a:p>
          <a:p>
            <a:r>
              <a:rPr lang="en-US" sz="3200" smtClean="0"/>
              <a:t>tur</a:t>
            </a:r>
            <a:r>
              <a:rPr lang="en-US" sz="3200" smtClean="0">
                <a:solidFill>
                  <a:srgbClr val="FF0000"/>
                </a:solidFill>
              </a:rPr>
              <a:t>n</a:t>
            </a:r>
            <a:r>
              <a:rPr lang="en-US" sz="3200" smtClean="0"/>
              <a:t> around? </a:t>
            </a:r>
            <a:br>
              <a:rPr lang="en-US" sz="3200" smtClean="0"/>
            </a:br>
            <a:r>
              <a:rPr lang="en-US" sz="3200" smtClean="0"/>
              <a:t>or: turn</a:t>
            </a:r>
            <a:r>
              <a:rPr lang="en-US" sz="3200" smtClean="0">
                <a:solidFill>
                  <a:srgbClr val="FF0000"/>
                </a:solidFill>
              </a:rPr>
              <a:t>ed</a:t>
            </a:r>
            <a:r>
              <a:rPr lang="en-US" sz="3200" smtClean="0"/>
              <a:t> around?</a:t>
            </a:r>
          </a:p>
          <a:p>
            <a:pPr marL="45720" indent="0">
              <a:buNone/>
            </a:pPr>
            <a:r>
              <a:rPr lang="en-US" sz="3200" smtClean="0"/>
              <a:t>Listen for:</a:t>
            </a:r>
          </a:p>
          <a:p>
            <a:r>
              <a:rPr lang="en-US" sz="3200" smtClean="0"/>
              <a:t>Tur </a:t>
            </a:r>
            <a:r>
              <a:rPr lang="en-US" sz="3200" smtClean="0">
                <a:solidFill>
                  <a:srgbClr val="FF0000"/>
                </a:solidFill>
              </a:rPr>
              <a:t>na</a:t>
            </a:r>
            <a:r>
              <a:rPr lang="en-US" sz="3200" smtClean="0"/>
              <a:t>round  </a:t>
            </a:r>
            <a:r>
              <a:rPr lang="en-US" sz="3200" smtClean="0">
                <a:solidFill>
                  <a:srgbClr val="008000"/>
                </a:solidFill>
              </a:rPr>
              <a:t>vs.</a:t>
            </a:r>
          </a:p>
          <a:p>
            <a:r>
              <a:rPr lang="en-US" sz="3200" smtClean="0"/>
              <a:t>Turn </a:t>
            </a:r>
            <a:r>
              <a:rPr lang="en-US" sz="3200" smtClean="0">
                <a:solidFill>
                  <a:srgbClr val="FF0000"/>
                </a:solidFill>
              </a:rPr>
              <a:t>da</a:t>
            </a:r>
            <a:r>
              <a:rPr lang="en-US" sz="3200" smtClean="0"/>
              <a:t>round</a:t>
            </a:r>
          </a:p>
          <a:p>
            <a:endParaRPr lang="en-US" sz="3200" smtClean="0"/>
          </a:p>
          <a:p>
            <a:endParaRPr lang="en-US" sz="3200"/>
          </a:p>
        </p:txBody>
      </p:sp>
      <p:sp>
        <p:nvSpPr>
          <p:cNvPr id="3" name="Title 2"/>
          <p:cNvSpPr>
            <a:spLocks noGrp="1"/>
          </p:cNvSpPr>
          <p:nvPr>
            <p:ph type="title"/>
          </p:nvPr>
        </p:nvSpPr>
        <p:spPr/>
        <p:txBody>
          <a:bodyPr/>
          <a:lstStyle/>
          <a:p>
            <a:r>
              <a:rPr lang="en-US" sz="4400" smtClean="0"/>
              <a:t>18. </a:t>
            </a:r>
            <a:r>
              <a:rPr lang="en-US" sz="4400" smtClean="0">
                <a:solidFill>
                  <a:schemeClr val="bg2"/>
                </a:solidFill>
              </a:rPr>
              <a:t>Linking</a:t>
            </a:r>
            <a:r>
              <a:rPr lang="en-US" sz="4400" smtClean="0"/>
              <a:t> CAN HELP YOU!</a:t>
            </a:r>
            <a:endParaRPr lang="en-US" sz="4400"/>
          </a:p>
        </p:txBody>
      </p:sp>
      <p:sp>
        <p:nvSpPr>
          <p:cNvPr id="4" name="TextBox 3"/>
          <p:cNvSpPr txBox="1"/>
          <p:nvPr/>
        </p:nvSpPr>
        <p:spPr>
          <a:xfrm>
            <a:off x="540136" y="6201913"/>
            <a:ext cx="7766287" cy="338554"/>
          </a:xfrm>
          <a:prstGeom prst="rect">
            <a:avLst/>
          </a:prstGeom>
          <a:noFill/>
        </p:spPr>
        <p:txBody>
          <a:bodyPr wrap="square" rtlCol="0">
            <a:spAutoFit/>
          </a:bodyPr>
          <a:lstStyle/>
          <a:p>
            <a:r>
              <a:rPr lang="en-US" sz="800"/>
              <a:t>http://media4.popsugar-assets.com/files/thumbor/6PMIezXKB3LQNWkAVAA506i0-Sc/fit-in/2048xorig/filters:format_auto-!!-:strip_icc-!!-/2015/09/10/094/n/1922564/a6ae3010a004994f_GettyImages-487638642/i/Gigi-turned-around-show-off-her-design-sheer-details.jpg</a:t>
            </a:r>
          </a:p>
        </p:txBody>
      </p:sp>
      <p:pic>
        <p:nvPicPr>
          <p:cNvPr id="5" name="Picture 4"/>
          <p:cNvPicPr>
            <a:picLocks noChangeAspect="1"/>
          </p:cNvPicPr>
          <p:nvPr/>
        </p:nvPicPr>
        <p:blipFill>
          <a:blip r:embed="rId2"/>
          <a:stretch>
            <a:fillRect/>
          </a:stretch>
        </p:blipFill>
        <p:spPr>
          <a:xfrm>
            <a:off x="5878188" y="3657192"/>
            <a:ext cx="1552337" cy="2328504"/>
          </a:xfrm>
          <a:prstGeom prst="rect">
            <a:avLst/>
          </a:prstGeom>
        </p:spPr>
      </p:pic>
    </p:spTree>
    <p:extLst>
      <p:ext uri="{BB962C8B-B14F-4D97-AF65-F5344CB8AC3E}">
        <p14:creationId xmlns:p14="http://schemas.microsoft.com/office/powerpoint/2010/main" val="1997725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smtClean="0"/>
              <a:t>The word you write MUST have </a:t>
            </a:r>
            <a:r>
              <a:rPr lang="en-US" sz="2400" smtClean="0">
                <a:solidFill>
                  <a:srgbClr val="FF0000"/>
                </a:solidFill>
              </a:rPr>
              <a:t>the right number of syllables</a:t>
            </a:r>
            <a:r>
              <a:rPr lang="en-US" sz="2400" smtClean="0"/>
              <a:t> – if it doesn’t, it must be a different word!</a:t>
            </a:r>
            <a:endParaRPr lang="en-US" sz="2400"/>
          </a:p>
        </p:txBody>
      </p:sp>
      <p:sp>
        <p:nvSpPr>
          <p:cNvPr id="3" name="Title 2"/>
          <p:cNvSpPr>
            <a:spLocks noGrp="1"/>
          </p:cNvSpPr>
          <p:nvPr>
            <p:ph type="title"/>
          </p:nvPr>
        </p:nvSpPr>
        <p:spPr/>
        <p:txBody>
          <a:bodyPr/>
          <a:lstStyle/>
          <a:p>
            <a:r>
              <a:rPr lang="en-US" sz="4000" smtClean="0"/>
              <a:t>19. </a:t>
            </a:r>
            <a:r>
              <a:rPr lang="en-US" sz="4000"/>
              <a:t>Count the syllables!</a:t>
            </a:r>
          </a:p>
        </p:txBody>
      </p:sp>
      <p:pic>
        <p:nvPicPr>
          <p:cNvPr id="4" name="Picture 3"/>
          <p:cNvPicPr>
            <a:picLocks noChangeAspect="1"/>
          </p:cNvPicPr>
          <p:nvPr/>
        </p:nvPicPr>
        <p:blipFill>
          <a:blip r:embed="rId2"/>
          <a:stretch>
            <a:fillRect/>
          </a:stretch>
        </p:blipFill>
        <p:spPr>
          <a:xfrm>
            <a:off x="1941572" y="2642286"/>
            <a:ext cx="5313791" cy="3771077"/>
          </a:xfrm>
          <a:prstGeom prst="rect">
            <a:avLst/>
          </a:prstGeom>
        </p:spPr>
      </p:pic>
      <p:sp>
        <p:nvSpPr>
          <p:cNvPr id="6" name="TextBox 5"/>
          <p:cNvSpPr txBox="1"/>
          <p:nvPr/>
        </p:nvSpPr>
        <p:spPr>
          <a:xfrm>
            <a:off x="1532820" y="6637714"/>
            <a:ext cx="5883109" cy="261610"/>
          </a:xfrm>
          <a:prstGeom prst="rect">
            <a:avLst/>
          </a:prstGeom>
          <a:noFill/>
        </p:spPr>
        <p:txBody>
          <a:bodyPr wrap="square" rtlCol="0">
            <a:spAutoFit/>
          </a:bodyPr>
          <a:lstStyle/>
          <a:p>
            <a:r>
              <a:rPr lang="en-US" sz="1100"/>
              <a:t>http://www.sparklebox.co.uk/blue/previews/7526-7550/_wp_generated/pp41b1cfa7_0f.jpg</a:t>
            </a:r>
          </a:p>
        </p:txBody>
      </p:sp>
    </p:spTree>
    <p:extLst>
      <p:ext uri="{BB962C8B-B14F-4D97-AF65-F5344CB8AC3E}">
        <p14:creationId xmlns:p14="http://schemas.microsoft.com/office/powerpoint/2010/main" val="1102911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19071"/>
            <a:ext cx="8526123" cy="4879792"/>
          </a:xfrm>
        </p:spPr>
        <p:txBody>
          <a:bodyPr>
            <a:normAutofit fontScale="62500" lnSpcReduction="20000"/>
          </a:bodyPr>
          <a:lstStyle/>
          <a:p>
            <a:pPr marL="45720" indent="0" algn="ctr">
              <a:buNone/>
            </a:pPr>
            <a:r>
              <a:rPr lang="en-US" sz="5100" smtClean="0">
                <a:solidFill>
                  <a:srgbClr val="0000FF"/>
                </a:solidFill>
              </a:rPr>
              <a:t>This trick is VERY useful!</a:t>
            </a:r>
          </a:p>
          <a:p>
            <a:endParaRPr lang="en-US" sz="3600" smtClean="0"/>
          </a:p>
          <a:p>
            <a:r>
              <a:rPr lang="en-US" sz="3600" smtClean="0">
                <a:solidFill>
                  <a:srgbClr val="008000"/>
                </a:solidFill>
              </a:rPr>
              <a:t>Present</a:t>
            </a:r>
            <a:r>
              <a:rPr lang="en-US" sz="3600" smtClean="0"/>
              <a:t> or </a:t>
            </a:r>
            <a:r>
              <a:rPr lang="en-US" sz="3600" smtClean="0">
                <a:solidFill>
                  <a:srgbClr val="008000"/>
                </a:solidFill>
              </a:rPr>
              <a:t>past tense</a:t>
            </a:r>
            <a:r>
              <a:rPr lang="en-US" sz="3600" smtClean="0"/>
              <a:t>?</a:t>
            </a:r>
            <a:br>
              <a:rPr lang="en-US" sz="3600" smtClean="0"/>
            </a:br>
            <a:r>
              <a:rPr lang="en-US" sz="3600" smtClean="0"/>
              <a:t>If the verb ends with “</a:t>
            </a:r>
            <a:r>
              <a:rPr lang="en-US" sz="3600" smtClean="0">
                <a:solidFill>
                  <a:srgbClr val="008000"/>
                </a:solidFill>
              </a:rPr>
              <a:t>-t</a:t>
            </a:r>
            <a:r>
              <a:rPr lang="en-US" sz="3600" smtClean="0"/>
              <a:t>” or “</a:t>
            </a:r>
            <a:r>
              <a:rPr lang="en-US" sz="3600" smtClean="0">
                <a:solidFill>
                  <a:srgbClr val="008000"/>
                </a:solidFill>
              </a:rPr>
              <a:t>-d</a:t>
            </a:r>
            <a:r>
              <a:rPr lang="en-US" sz="3600" smtClean="0"/>
              <a:t>,” it will have an </a:t>
            </a:r>
            <a:r>
              <a:rPr lang="en-US" sz="3600" smtClean="0">
                <a:solidFill>
                  <a:srgbClr val="008000"/>
                </a:solidFill>
              </a:rPr>
              <a:t>extra syllable</a:t>
            </a:r>
            <a:r>
              <a:rPr lang="en-US" sz="3600" smtClean="0"/>
              <a:t> in the regular “</a:t>
            </a:r>
            <a:r>
              <a:rPr lang="en-US" sz="3600" smtClean="0">
                <a:solidFill>
                  <a:srgbClr val="008000"/>
                </a:solidFill>
              </a:rPr>
              <a:t>-ed</a:t>
            </a:r>
            <a:r>
              <a:rPr lang="en-US" sz="3600" smtClean="0"/>
              <a:t>” past tense, </a:t>
            </a:r>
            <a:br>
              <a:rPr lang="en-US" sz="3600" smtClean="0"/>
            </a:br>
            <a:r>
              <a:rPr lang="en-US" sz="3600" smtClean="0"/>
              <a:t>e.g. start, start</a:t>
            </a:r>
            <a:r>
              <a:rPr lang="en-US" sz="3600" smtClean="0">
                <a:solidFill>
                  <a:srgbClr val="008000"/>
                </a:solidFill>
              </a:rPr>
              <a:t>ed</a:t>
            </a:r>
            <a:r>
              <a:rPr lang="en-US" sz="3600" smtClean="0"/>
              <a:t>; dread, dread</a:t>
            </a:r>
            <a:r>
              <a:rPr lang="en-US" sz="3600" smtClean="0">
                <a:solidFill>
                  <a:srgbClr val="008000"/>
                </a:solidFill>
              </a:rPr>
              <a:t>ed</a:t>
            </a:r>
            <a:r>
              <a:rPr lang="en-US" sz="3600" smtClean="0"/>
              <a:t> </a:t>
            </a:r>
            <a:br>
              <a:rPr lang="en-US" sz="3600" smtClean="0"/>
            </a:br>
            <a:endParaRPr lang="en-US" sz="3600" smtClean="0"/>
          </a:p>
          <a:p>
            <a:r>
              <a:rPr lang="en-US" sz="3600" smtClean="0">
                <a:solidFill>
                  <a:srgbClr val="008000"/>
                </a:solidFill>
              </a:rPr>
              <a:t>Singular</a:t>
            </a:r>
            <a:r>
              <a:rPr lang="en-US" sz="3600" smtClean="0"/>
              <a:t> or </a:t>
            </a:r>
            <a:r>
              <a:rPr lang="en-US" sz="3600" smtClean="0">
                <a:solidFill>
                  <a:srgbClr val="008000"/>
                </a:solidFill>
              </a:rPr>
              <a:t>plural</a:t>
            </a:r>
            <a:r>
              <a:rPr lang="en-US" sz="3600" smtClean="0"/>
              <a:t>?</a:t>
            </a:r>
            <a:br>
              <a:rPr lang="en-US" sz="3600" smtClean="0"/>
            </a:br>
            <a:r>
              <a:rPr lang="en-US" sz="3600" smtClean="0"/>
              <a:t>If a word (noun or verb) ends with a sibilant: </a:t>
            </a:r>
            <a:r>
              <a:rPr lang="nl-NL" sz="3600" smtClean="0">
                <a:solidFill>
                  <a:srgbClr val="008000"/>
                </a:solidFill>
                <a:latin typeface="Lucida Sans Unicode"/>
                <a:cs typeface="Lucida Sans Unicode"/>
              </a:rPr>
              <a:t>/</a:t>
            </a:r>
            <a:r>
              <a:rPr lang="nl-NL" sz="3600">
                <a:solidFill>
                  <a:srgbClr val="008000"/>
                </a:solidFill>
                <a:latin typeface="Lucida Sans Unicode"/>
                <a:cs typeface="Lucida Sans Unicode"/>
              </a:rPr>
              <a:t>s, z, ʃ, ʒ, tʃ, dʒ</a:t>
            </a:r>
            <a:r>
              <a:rPr lang="nl-NL" sz="3600" smtClean="0">
                <a:solidFill>
                  <a:srgbClr val="008000"/>
                </a:solidFill>
                <a:latin typeface="Lucida Sans Unicode"/>
                <a:cs typeface="Lucida Sans Unicode"/>
              </a:rPr>
              <a:t>/</a:t>
            </a:r>
            <a:r>
              <a:rPr lang="en-US" sz="3600" smtClean="0"/>
              <a:t> and has </a:t>
            </a:r>
            <a:r>
              <a:rPr lang="en-US" sz="3600"/>
              <a:t>a </a:t>
            </a:r>
            <a:r>
              <a:rPr lang="en-US" sz="3600">
                <a:solidFill>
                  <a:srgbClr val="008000"/>
                </a:solidFill>
              </a:rPr>
              <a:t>final “es”</a:t>
            </a:r>
            <a:r>
              <a:rPr lang="en-US" sz="3600"/>
              <a:t> to mark a plural or third-person singular verb, or a possessive “’s”, </a:t>
            </a:r>
            <a:r>
              <a:rPr lang="nl-NL" sz="3600" smtClean="0"/>
              <a:t>it will have an </a:t>
            </a:r>
            <a:r>
              <a:rPr lang="nl-NL" sz="3600" smtClean="0">
                <a:solidFill>
                  <a:srgbClr val="008000"/>
                </a:solidFill>
              </a:rPr>
              <a:t>extra syllable</a:t>
            </a:r>
            <a:r>
              <a:rPr lang="en-US" sz="3600" smtClean="0"/>
              <a:t>, e.g</a:t>
            </a:r>
            <a:r>
              <a:rPr lang="en-US" sz="3600"/>
              <a:t>. </a:t>
            </a:r>
            <a:r>
              <a:rPr lang="en-US" sz="3600" smtClean="0"/>
              <a:t>ro</a:t>
            </a:r>
            <a:r>
              <a:rPr lang="en-US" sz="3600" smtClean="0">
                <a:solidFill>
                  <a:srgbClr val="008000"/>
                </a:solidFill>
              </a:rPr>
              <a:t>s</a:t>
            </a:r>
            <a:r>
              <a:rPr lang="en-US" sz="3600" smtClean="0"/>
              <a:t>e, ros</a:t>
            </a:r>
            <a:r>
              <a:rPr lang="en-US" sz="3600" smtClean="0">
                <a:solidFill>
                  <a:srgbClr val="008000"/>
                </a:solidFill>
              </a:rPr>
              <a:t>es</a:t>
            </a:r>
            <a:r>
              <a:rPr lang="en-US" sz="3600" smtClean="0"/>
              <a:t>; choi</a:t>
            </a:r>
            <a:r>
              <a:rPr lang="en-US" sz="3600" smtClean="0">
                <a:solidFill>
                  <a:srgbClr val="008000"/>
                </a:solidFill>
              </a:rPr>
              <a:t>c</a:t>
            </a:r>
            <a:r>
              <a:rPr lang="en-US" sz="3600" smtClean="0"/>
              <a:t>e, choic</a:t>
            </a:r>
            <a:r>
              <a:rPr lang="en-US" sz="3600" smtClean="0">
                <a:solidFill>
                  <a:srgbClr val="008000"/>
                </a:solidFill>
              </a:rPr>
              <a:t>es</a:t>
            </a:r>
            <a:r>
              <a:rPr lang="en-US" sz="3600" smtClean="0"/>
              <a:t/>
            </a:r>
            <a:br>
              <a:rPr lang="en-US" sz="3600" smtClean="0"/>
            </a:br>
            <a:endParaRPr lang="nl-NL" sz="3600" smtClean="0">
              <a:solidFill>
                <a:srgbClr val="008000"/>
              </a:solidFill>
            </a:endParaRPr>
          </a:p>
          <a:p>
            <a:r>
              <a:rPr lang="en-US" sz="3600" smtClean="0"/>
              <a:t>So sometimes you can determine if a word is present or past, singular or plural by </a:t>
            </a:r>
            <a:r>
              <a:rPr lang="en-US" sz="3600" smtClean="0">
                <a:solidFill>
                  <a:srgbClr val="FF0000"/>
                </a:solidFill>
              </a:rPr>
              <a:t>counting syllables</a:t>
            </a:r>
            <a:r>
              <a:rPr lang="en-US" sz="3600" smtClean="0"/>
              <a:t>!</a:t>
            </a:r>
            <a:endParaRPr lang="en-US" sz="3600"/>
          </a:p>
        </p:txBody>
      </p:sp>
      <p:sp>
        <p:nvSpPr>
          <p:cNvPr id="3" name="Title 2"/>
          <p:cNvSpPr>
            <a:spLocks noGrp="1"/>
          </p:cNvSpPr>
          <p:nvPr>
            <p:ph type="title"/>
          </p:nvPr>
        </p:nvSpPr>
        <p:spPr/>
        <p:txBody>
          <a:bodyPr/>
          <a:lstStyle/>
          <a:p>
            <a:r>
              <a:rPr lang="en-US" sz="4000" smtClean="0"/>
              <a:t>How many syllables?</a:t>
            </a:r>
            <a:endParaRPr lang="en-US" sz="4000"/>
          </a:p>
        </p:txBody>
      </p:sp>
    </p:spTree>
    <p:extLst>
      <p:ext uri="{BB962C8B-B14F-4D97-AF65-F5344CB8AC3E}">
        <p14:creationId xmlns:p14="http://schemas.microsoft.com/office/powerpoint/2010/main" val="1774494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581" y="1719071"/>
            <a:ext cx="6321057" cy="4935868"/>
          </a:xfrm>
        </p:spPr>
        <p:txBody>
          <a:bodyPr>
            <a:noAutofit/>
          </a:bodyPr>
          <a:lstStyle/>
          <a:p>
            <a:r>
              <a:rPr lang="en-US" sz="2600" smtClean="0"/>
              <a:t>When part of the story is unclear, think carefully </a:t>
            </a:r>
            <a:r>
              <a:rPr lang="en-US" sz="2600" smtClean="0">
                <a:solidFill>
                  <a:srgbClr val="008000"/>
                </a:solidFill>
              </a:rPr>
              <a:t>about what you DO hear clearly</a:t>
            </a:r>
            <a:endParaRPr lang="en-US" sz="2600" smtClean="0"/>
          </a:p>
          <a:p>
            <a:r>
              <a:rPr lang="en-US" sz="2600" smtClean="0"/>
              <a:t>Sit back and tell the part you know to yourself as a story </a:t>
            </a:r>
            <a:r>
              <a:rPr lang="en-US" sz="2600" smtClean="0">
                <a:solidFill>
                  <a:srgbClr val="008000"/>
                </a:solidFill>
              </a:rPr>
              <a:t>IN CHINESE</a:t>
            </a:r>
          </a:p>
          <a:p>
            <a:r>
              <a:rPr lang="en-US" sz="2600"/>
              <a:t>Your brain will often </a:t>
            </a:r>
            <a:r>
              <a:rPr lang="en-US" sz="2600">
                <a:solidFill>
                  <a:srgbClr val="008000"/>
                </a:solidFill>
              </a:rPr>
              <a:t>AUTOMATICALLY fill in the blank </a:t>
            </a:r>
            <a:r>
              <a:rPr lang="en-US" sz="2600"/>
              <a:t>with the right word(s) in Chinese</a:t>
            </a:r>
          </a:p>
          <a:p>
            <a:r>
              <a:rPr lang="en-US" sz="2600" smtClean="0"/>
              <a:t>Now listen to the passage </a:t>
            </a:r>
            <a:r>
              <a:rPr lang="en-US" sz="2600"/>
              <a:t>again, and </a:t>
            </a:r>
            <a:r>
              <a:rPr lang="en-US" sz="2600">
                <a:solidFill>
                  <a:srgbClr val="008000"/>
                </a:solidFill>
              </a:rPr>
              <a:t>translate</a:t>
            </a:r>
            <a:r>
              <a:rPr lang="en-US" sz="2600"/>
              <a:t> </a:t>
            </a:r>
            <a:r>
              <a:rPr lang="en-US" sz="2600" smtClean="0"/>
              <a:t>your Chinese story into </a:t>
            </a:r>
            <a:r>
              <a:rPr lang="en-US" sz="2600"/>
              <a:t>English!</a:t>
            </a:r>
          </a:p>
          <a:p>
            <a:endParaRPr lang="en-US" sz="2400" smtClean="0"/>
          </a:p>
        </p:txBody>
      </p:sp>
      <p:sp>
        <p:nvSpPr>
          <p:cNvPr id="3" name="Title 2"/>
          <p:cNvSpPr>
            <a:spLocks noGrp="1"/>
          </p:cNvSpPr>
          <p:nvPr>
            <p:ph type="title"/>
          </p:nvPr>
        </p:nvSpPr>
        <p:spPr/>
        <p:txBody>
          <a:bodyPr/>
          <a:lstStyle/>
          <a:p>
            <a:r>
              <a:rPr lang="en-US" smtClean="0"/>
              <a:t>20. Tell yourself a story in Chinese</a:t>
            </a:r>
            <a:endParaRPr lang="en-US"/>
          </a:p>
        </p:txBody>
      </p:sp>
      <p:pic>
        <p:nvPicPr>
          <p:cNvPr id="6" name="Picture 5"/>
          <p:cNvPicPr>
            <a:picLocks noChangeAspect="1"/>
          </p:cNvPicPr>
          <p:nvPr/>
        </p:nvPicPr>
        <p:blipFill rotWithShape="1">
          <a:blip r:embed="rId2"/>
          <a:srcRect t="38898" r="59103"/>
          <a:stretch/>
        </p:blipFill>
        <p:spPr>
          <a:xfrm>
            <a:off x="6788202" y="1894262"/>
            <a:ext cx="1641370" cy="1748269"/>
          </a:xfrm>
          <a:prstGeom prst="rect">
            <a:avLst/>
          </a:prstGeom>
        </p:spPr>
      </p:pic>
      <p:sp>
        <p:nvSpPr>
          <p:cNvPr id="7" name="TextBox 6"/>
          <p:cNvSpPr txBox="1"/>
          <p:nvPr/>
        </p:nvSpPr>
        <p:spPr>
          <a:xfrm>
            <a:off x="6788202" y="5109739"/>
            <a:ext cx="184666" cy="369332"/>
          </a:xfrm>
          <a:prstGeom prst="rect">
            <a:avLst/>
          </a:prstGeom>
          <a:noFill/>
        </p:spPr>
        <p:txBody>
          <a:bodyPr wrap="none" rtlCol="0">
            <a:spAutoFit/>
          </a:bodyPr>
          <a:lstStyle/>
          <a:p>
            <a:endParaRPr lang="en-US"/>
          </a:p>
        </p:txBody>
      </p:sp>
      <p:sp>
        <p:nvSpPr>
          <p:cNvPr id="8" name="TextBox 7"/>
          <p:cNvSpPr txBox="1"/>
          <p:nvPr/>
        </p:nvSpPr>
        <p:spPr>
          <a:xfrm>
            <a:off x="3351408" y="6199623"/>
            <a:ext cx="5553545" cy="430887"/>
          </a:xfrm>
          <a:prstGeom prst="rect">
            <a:avLst/>
          </a:prstGeom>
          <a:noFill/>
        </p:spPr>
        <p:txBody>
          <a:bodyPr wrap="square" rtlCol="0">
            <a:spAutoFit/>
          </a:bodyPr>
          <a:lstStyle/>
          <a:p>
            <a:r>
              <a:rPr lang="en-US" sz="1100"/>
              <a:t>http://www.naturalawakeningshawaii.com/images/cache/cache_f/cache_0/cache_a/HI_Talking-61c09a0f.jpeg?ver=1472037431&amp;aspectratio=1.4026845637584</a:t>
            </a:r>
          </a:p>
        </p:txBody>
      </p:sp>
    </p:spTree>
    <p:extLst>
      <p:ext uri="{BB962C8B-B14F-4D97-AF65-F5344CB8AC3E}">
        <p14:creationId xmlns:p14="http://schemas.microsoft.com/office/powerpoint/2010/main" val="983156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910039"/>
            <a:ext cx="5399921" cy="4486790"/>
          </a:xfrm>
        </p:spPr>
        <p:txBody>
          <a:bodyPr>
            <a:normAutofit/>
          </a:bodyPr>
          <a:lstStyle/>
          <a:p>
            <a:r>
              <a:rPr lang="en-US" sz="3000" smtClean="0">
                <a:solidFill>
                  <a:schemeClr val="bg2">
                    <a:lumMod val="50000"/>
                  </a:schemeClr>
                </a:solidFill>
              </a:rPr>
              <a:t>Example</a:t>
            </a:r>
            <a:r>
              <a:rPr lang="en-US" sz="3000"/>
              <a:t>: </a:t>
            </a:r>
            <a:r>
              <a:rPr lang="en-US" sz="3000">
                <a:solidFill>
                  <a:srgbClr val="FF0000"/>
                </a:solidFill>
              </a:rPr>
              <a:t>Every seat</a:t>
            </a:r>
            <a:r>
              <a:rPr lang="en-US" sz="3000"/>
              <a:t> ___________ __________ </a:t>
            </a:r>
            <a:r>
              <a:rPr lang="en-US" sz="3000" smtClean="0"/>
              <a:t/>
            </a:r>
            <a:br>
              <a:rPr lang="en-US" sz="3000" smtClean="0"/>
            </a:br>
            <a:r>
              <a:rPr lang="en-US" sz="3000" smtClean="0"/>
              <a:t>(</a:t>
            </a:r>
            <a:r>
              <a:rPr lang="en-US" sz="3000"/>
              <a:t>2 syllables</a:t>
            </a:r>
            <a:r>
              <a:rPr lang="en-US" sz="3000" smtClean="0"/>
              <a:t>)  </a:t>
            </a:r>
            <a:r>
              <a:rPr lang="en-US" sz="3000" smtClean="0">
                <a:solidFill>
                  <a:srgbClr val="FF0000"/>
                </a:solidFill>
              </a:rPr>
              <a:t>two </a:t>
            </a:r>
            <a:r>
              <a:rPr lang="en-US" sz="3000">
                <a:solidFill>
                  <a:srgbClr val="FF0000"/>
                </a:solidFill>
              </a:rPr>
              <a:t>people</a:t>
            </a:r>
            <a:r>
              <a:rPr lang="en-US" sz="3000"/>
              <a:t>. </a:t>
            </a:r>
            <a:br>
              <a:rPr lang="en-US" sz="3000"/>
            </a:br>
            <a:endParaRPr lang="en-US" sz="3000"/>
          </a:p>
          <a:p>
            <a:r>
              <a:rPr lang="en-US" sz="3000"/>
              <a:t>Chinese: </a:t>
            </a:r>
            <a:r>
              <a:rPr lang="zh-TW" altLang="en-US" sz="3000"/>
              <a:t>每一個</a:t>
            </a:r>
            <a:r>
              <a:rPr lang="zh-TW" altLang="en-US" sz="3000" smtClean="0"/>
              <a:t>座位</a:t>
            </a:r>
            <a:br>
              <a:rPr lang="zh-TW" altLang="en-US" sz="3000" smtClean="0"/>
            </a:br>
            <a:r>
              <a:rPr lang="en-US" altLang="zh-TW" sz="3000" smtClean="0"/>
              <a:t>_____ </a:t>
            </a:r>
            <a:r>
              <a:rPr lang="en-US" altLang="zh-TW" sz="3000"/>
              <a:t>_____ _____ </a:t>
            </a:r>
            <a:r>
              <a:rPr lang="en-US" altLang="zh-TW" sz="3000" smtClean="0"/>
              <a:t/>
            </a:r>
            <a:br>
              <a:rPr lang="en-US" altLang="zh-TW" sz="3000" smtClean="0"/>
            </a:br>
            <a:r>
              <a:rPr lang="zh-TW" altLang="en-US" sz="3000" smtClean="0"/>
              <a:t>兩個人。</a:t>
            </a:r>
            <a:r>
              <a:rPr lang="en-US" altLang="zh-TW" sz="3000" smtClean="0"/>
              <a:t> </a:t>
            </a:r>
            <a:br>
              <a:rPr lang="en-US" altLang="zh-TW" sz="3000" smtClean="0"/>
            </a:br>
            <a:endParaRPr lang="en-US" altLang="zh-TW" sz="3000" smtClean="0"/>
          </a:p>
          <a:p>
            <a:r>
              <a:rPr lang="en-US" altLang="zh-TW" sz="3000" smtClean="0">
                <a:solidFill>
                  <a:srgbClr val="008000"/>
                </a:solidFill>
              </a:rPr>
              <a:t>English</a:t>
            </a:r>
            <a:r>
              <a:rPr lang="en-US" altLang="zh-TW" sz="3000"/>
              <a:t>?   </a:t>
            </a:r>
            <a:endParaRPr lang="en-US" sz="3000"/>
          </a:p>
          <a:p>
            <a:endParaRPr lang="en-US"/>
          </a:p>
        </p:txBody>
      </p:sp>
      <p:sp>
        <p:nvSpPr>
          <p:cNvPr id="3" name="Title 2"/>
          <p:cNvSpPr>
            <a:spLocks noGrp="1"/>
          </p:cNvSpPr>
          <p:nvPr>
            <p:ph type="title"/>
          </p:nvPr>
        </p:nvSpPr>
        <p:spPr/>
        <p:txBody>
          <a:bodyPr/>
          <a:lstStyle/>
          <a:p>
            <a:r>
              <a:rPr lang="en-US" smtClean="0"/>
              <a:t>The words will come out automatically!</a:t>
            </a:r>
            <a:endParaRPr lang="en-US"/>
          </a:p>
        </p:txBody>
      </p:sp>
      <p:pic>
        <p:nvPicPr>
          <p:cNvPr id="4" name="Picture 3"/>
          <p:cNvPicPr>
            <a:picLocks noChangeAspect="1"/>
          </p:cNvPicPr>
          <p:nvPr/>
        </p:nvPicPr>
        <p:blipFill>
          <a:blip r:embed="rId2"/>
          <a:stretch>
            <a:fillRect/>
          </a:stretch>
        </p:blipFill>
        <p:spPr>
          <a:xfrm>
            <a:off x="5994773" y="2142450"/>
            <a:ext cx="2548514" cy="2894293"/>
          </a:xfrm>
          <a:prstGeom prst="rect">
            <a:avLst/>
          </a:prstGeom>
        </p:spPr>
      </p:pic>
      <p:sp>
        <p:nvSpPr>
          <p:cNvPr id="5" name="TextBox 4"/>
          <p:cNvSpPr txBox="1"/>
          <p:nvPr/>
        </p:nvSpPr>
        <p:spPr>
          <a:xfrm>
            <a:off x="2459093" y="6596390"/>
            <a:ext cx="4638964" cy="261610"/>
          </a:xfrm>
          <a:prstGeom prst="rect">
            <a:avLst/>
          </a:prstGeom>
          <a:noFill/>
        </p:spPr>
        <p:txBody>
          <a:bodyPr wrap="square" rtlCol="0">
            <a:spAutoFit/>
          </a:bodyPr>
          <a:lstStyle/>
          <a:p>
            <a:r>
              <a:rPr lang="en-US" sz="1100"/>
              <a:t>http://safeguardseat.com/wp-content/uploads/2012/11/Base-Seat.png</a:t>
            </a:r>
          </a:p>
        </p:txBody>
      </p:sp>
    </p:spTree>
    <p:extLst>
      <p:ext uri="{BB962C8B-B14F-4D97-AF65-F5344CB8AC3E}">
        <p14:creationId xmlns:p14="http://schemas.microsoft.com/office/powerpoint/2010/main" val="3897687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65193"/>
          </a:xfrm>
        </p:spPr>
        <p:txBody>
          <a:bodyPr>
            <a:noAutofit/>
          </a:bodyPr>
          <a:lstStyle/>
          <a:p>
            <a:r>
              <a:rPr lang="en-US" sz="2400" smtClean="0"/>
              <a:t>When you’re not sure of</a:t>
            </a:r>
            <a:br>
              <a:rPr lang="en-US" sz="2400" smtClean="0"/>
            </a:br>
            <a:r>
              <a:rPr lang="en-US" sz="2400" smtClean="0"/>
              <a:t>a word or how to spell it, </a:t>
            </a:r>
            <a:br>
              <a:rPr lang="en-US" sz="2400" smtClean="0"/>
            </a:br>
            <a:r>
              <a:rPr lang="en-US" sz="2400" smtClean="0"/>
              <a:t>or when you see a </a:t>
            </a:r>
            <a:r>
              <a:rPr lang="en-US" sz="2400" smtClean="0">
                <a:solidFill>
                  <a:srgbClr val="FF0000"/>
                </a:solidFill>
              </a:rPr>
              <a:t>red,</a:t>
            </a:r>
            <a:br>
              <a:rPr lang="en-US" sz="2400" smtClean="0">
                <a:solidFill>
                  <a:srgbClr val="FF0000"/>
                </a:solidFill>
              </a:rPr>
            </a:br>
            <a:r>
              <a:rPr lang="en-US" sz="2400" smtClean="0"/>
              <a:t>squiggly line, </a:t>
            </a:r>
            <a:r>
              <a:rPr lang="en-US" sz="2400" smtClean="0">
                <a:solidFill>
                  <a:srgbClr val="FF0000"/>
                </a:solidFill>
              </a:rPr>
              <a:t>right-click </a:t>
            </a:r>
            <a:r>
              <a:rPr lang="en-US" sz="2400" smtClean="0"/>
              <a:t/>
            </a:r>
            <a:br>
              <a:rPr lang="en-US" sz="2400" smtClean="0"/>
            </a:br>
            <a:r>
              <a:rPr lang="en-US" sz="2400" smtClean="0"/>
              <a:t>in </a:t>
            </a:r>
            <a:r>
              <a:rPr lang="en-US" sz="2400" smtClean="0">
                <a:solidFill>
                  <a:srgbClr val="008000"/>
                </a:solidFill>
              </a:rPr>
              <a:t>Word</a:t>
            </a:r>
            <a:r>
              <a:rPr lang="en-US" sz="2400" smtClean="0"/>
              <a:t>, and it will show</a:t>
            </a:r>
            <a:br>
              <a:rPr lang="en-US" sz="2400" smtClean="0"/>
            </a:br>
            <a:r>
              <a:rPr lang="en-US" sz="2400" smtClean="0"/>
              <a:t>you some words that are </a:t>
            </a:r>
            <a:br>
              <a:rPr lang="en-US" sz="2400" smtClean="0"/>
            </a:br>
            <a:r>
              <a:rPr lang="en-US" sz="2400" smtClean="0"/>
              <a:t>similar to what you’ve typed, </a:t>
            </a:r>
            <a:br>
              <a:rPr lang="en-US" sz="2400" smtClean="0"/>
            </a:br>
            <a:r>
              <a:rPr lang="en-US" sz="2400" smtClean="0"/>
              <a:t>with the correct spelling!</a:t>
            </a:r>
          </a:p>
          <a:p>
            <a:endParaRPr lang="en-US" sz="2400" smtClean="0"/>
          </a:p>
          <a:p>
            <a:r>
              <a:rPr lang="en-US" sz="2400" smtClean="0">
                <a:solidFill>
                  <a:srgbClr val="008000"/>
                </a:solidFill>
              </a:rPr>
              <a:t>OneLook</a:t>
            </a:r>
            <a:r>
              <a:rPr lang="en-US" sz="2400" smtClean="0"/>
              <a:t> and </a:t>
            </a:r>
            <a:r>
              <a:rPr lang="en-US" sz="2400">
                <a:solidFill>
                  <a:srgbClr val="3366FF"/>
                </a:solidFill>
              </a:rPr>
              <a:t>G</a:t>
            </a:r>
            <a:r>
              <a:rPr lang="en-US" sz="2400">
                <a:solidFill>
                  <a:srgbClr val="FF0000"/>
                </a:solidFill>
              </a:rPr>
              <a:t>o</a:t>
            </a:r>
            <a:r>
              <a:rPr lang="en-US" sz="2400">
                <a:solidFill>
                  <a:srgbClr val="FFFF00"/>
                </a:solidFill>
              </a:rPr>
              <a:t>o</a:t>
            </a:r>
            <a:r>
              <a:rPr lang="en-US" sz="2400">
                <a:solidFill>
                  <a:srgbClr val="3366FF"/>
                </a:solidFill>
              </a:rPr>
              <a:t>g</a:t>
            </a:r>
            <a:r>
              <a:rPr lang="en-US" sz="2400">
                <a:solidFill>
                  <a:srgbClr val="008000"/>
                </a:solidFill>
              </a:rPr>
              <a:t>l</a:t>
            </a:r>
            <a:r>
              <a:rPr lang="en-US" sz="2400">
                <a:solidFill>
                  <a:srgbClr val="FF0000"/>
                </a:solidFill>
              </a:rPr>
              <a:t>e </a:t>
            </a:r>
            <a:r>
              <a:rPr lang="en-US" sz="2400" smtClean="0"/>
              <a:t>will also show a </a:t>
            </a:r>
            <a:r>
              <a:rPr lang="en-US" sz="2400" smtClean="0">
                <a:solidFill>
                  <a:srgbClr val="FF0000"/>
                </a:solidFill>
              </a:rPr>
              <a:t>contextual menu </a:t>
            </a:r>
            <a:r>
              <a:rPr lang="en-US" sz="2400" smtClean="0"/>
              <a:t>of options as you type in your query – don’t ignore them! They may be just what you need!</a:t>
            </a:r>
            <a:endParaRPr lang="en-US" sz="2400"/>
          </a:p>
        </p:txBody>
      </p:sp>
      <p:sp>
        <p:nvSpPr>
          <p:cNvPr id="3" name="Title 2"/>
          <p:cNvSpPr>
            <a:spLocks noGrp="1"/>
          </p:cNvSpPr>
          <p:nvPr>
            <p:ph type="title"/>
          </p:nvPr>
        </p:nvSpPr>
        <p:spPr/>
        <p:txBody>
          <a:bodyPr/>
          <a:lstStyle/>
          <a:p>
            <a:r>
              <a:rPr lang="en-US" smtClean="0"/>
              <a:t>21. Right-click for possibilities</a:t>
            </a:r>
            <a:endParaRPr lang="en-US"/>
          </a:p>
        </p:txBody>
      </p:sp>
      <p:pic>
        <p:nvPicPr>
          <p:cNvPr id="4" name="Picture 3" descr="Screen Shot 2016-09-05 at 10.05.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117" y="1876396"/>
            <a:ext cx="2809972" cy="3087351"/>
          </a:xfrm>
          <a:prstGeom prst="rect">
            <a:avLst/>
          </a:prstGeom>
        </p:spPr>
      </p:pic>
    </p:spTree>
    <p:extLst>
      <p:ext uri="{BB962C8B-B14F-4D97-AF65-F5344CB8AC3E}">
        <p14:creationId xmlns:p14="http://schemas.microsoft.com/office/powerpoint/2010/main" val="1923159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3407" r="8721" b="3407"/>
          <a:stretch/>
        </p:blipFill>
        <p:spPr>
          <a:xfrm>
            <a:off x="675529" y="1835865"/>
            <a:ext cx="7806074" cy="4482860"/>
          </a:xfrm>
        </p:spPr>
      </p:pic>
      <p:sp>
        <p:nvSpPr>
          <p:cNvPr id="3" name="Title 2"/>
          <p:cNvSpPr>
            <a:spLocks noGrp="1"/>
          </p:cNvSpPr>
          <p:nvPr>
            <p:ph type="title"/>
          </p:nvPr>
        </p:nvSpPr>
        <p:spPr/>
        <p:txBody>
          <a:bodyPr/>
          <a:lstStyle/>
          <a:p>
            <a:r>
              <a:rPr lang="en-US" sz="2800" smtClean="0"/>
              <a:t>If not, you may need to pull some </a:t>
            </a:r>
            <a:br>
              <a:rPr lang="en-US" sz="2800" smtClean="0"/>
            </a:br>
            <a:r>
              <a:rPr lang="en-US" smtClean="0">
                <a:solidFill>
                  <a:srgbClr val="FF6600"/>
                </a:solidFill>
              </a:rPr>
              <a:t>other tricks </a:t>
            </a:r>
            <a:r>
              <a:rPr lang="en-US" sz="2800" smtClean="0"/>
              <a:t>out of your bag!</a:t>
            </a:r>
            <a:endParaRPr lang="en-US" sz="2800"/>
          </a:p>
        </p:txBody>
      </p:sp>
      <p:sp>
        <p:nvSpPr>
          <p:cNvPr id="5" name="TextBox 4"/>
          <p:cNvSpPr txBox="1"/>
          <p:nvPr/>
        </p:nvSpPr>
        <p:spPr>
          <a:xfrm>
            <a:off x="2656887" y="6652035"/>
            <a:ext cx="3751760" cy="261610"/>
          </a:xfrm>
          <a:prstGeom prst="rect">
            <a:avLst/>
          </a:prstGeom>
          <a:noFill/>
        </p:spPr>
        <p:txBody>
          <a:bodyPr wrap="square" rtlCol="0">
            <a:spAutoFit/>
          </a:bodyPr>
          <a:lstStyle/>
          <a:p>
            <a:r>
              <a:rPr lang="en-US" sz="1100"/>
              <a:t>https://i.ytimg.com/vi/yLOUgA7RE1Y/maxresdefault.jpg</a:t>
            </a:r>
          </a:p>
        </p:txBody>
      </p:sp>
    </p:spTree>
    <p:extLst>
      <p:ext uri="{BB962C8B-B14F-4D97-AF65-F5344CB8AC3E}">
        <p14:creationId xmlns:p14="http://schemas.microsoft.com/office/powerpoint/2010/main" val="356232049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660803"/>
          </a:xfrm>
        </p:spPr>
        <p:txBody>
          <a:bodyPr>
            <a:noAutofit/>
          </a:bodyPr>
          <a:lstStyle/>
          <a:p>
            <a:r>
              <a:rPr lang="en-US" sz="3200" smtClean="0"/>
              <a:t>You can find words with “</a:t>
            </a:r>
            <a:r>
              <a:rPr lang="en-US" sz="3200" smtClean="0">
                <a:solidFill>
                  <a:srgbClr val="FF0000"/>
                </a:solidFill>
              </a:rPr>
              <a:t>wildcards</a:t>
            </a:r>
            <a:r>
              <a:rPr lang="en-US" sz="3200" smtClean="0"/>
              <a:t>”: </a:t>
            </a:r>
            <a:br>
              <a:rPr lang="en-US" sz="3200" smtClean="0"/>
            </a:br>
            <a:r>
              <a:rPr lang="en-US" sz="2800" smtClean="0">
                <a:solidFill>
                  <a:srgbClr val="FF0000"/>
                </a:solidFill>
              </a:rPr>
              <a:t>?</a:t>
            </a:r>
            <a:r>
              <a:rPr lang="en-US" sz="2800" smtClean="0"/>
              <a:t> stands for </a:t>
            </a:r>
            <a:r>
              <a:rPr lang="en-US" sz="2800" smtClean="0">
                <a:solidFill>
                  <a:srgbClr val="008000"/>
                </a:solidFill>
              </a:rPr>
              <a:t>one single character </a:t>
            </a:r>
            <a:r>
              <a:rPr lang="zh-TW" altLang="en-US" sz="2800" smtClean="0"/>
              <a:t>字元</a:t>
            </a:r>
            <a:r>
              <a:rPr lang="en-US" altLang="zh-TW" sz="2800" smtClean="0"/>
              <a:t> </a:t>
            </a:r>
            <a:br>
              <a:rPr lang="en-US" altLang="zh-TW" sz="2800" smtClean="0"/>
            </a:br>
            <a:r>
              <a:rPr lang="en-US" altLang="zh-TW" sz="2800" smtClean="0">
                <a:solidFill>
                  <a:srgbClr val="FF0000"/>
                </a:solidFill>
              </a:rPr>
              <a:t>*</a:t>
            </a:r>
            <a:r>
              <a:rPr lang="en-US" altLang="zh-TW" sz="2800" smtClean="0"/>
              <a:t> </a:t>
            </a:r>
            <a:r>
              <a:rPr lang="en-US" sz="2800"/>
              <a:t>stands for </a:t>
            </a:r>
            <a:r>
              <a:rPr lang="en-US" sz="2800" smtClean="0">
                <a:solidFill>
                  <a:srgbClr val="008000"/>
                </a:solidFill>
              </a:rPr>
              <a:t>any number of </a:t>
            </a:r>
            <a:r>
              <a:rPr lang="zh-TW" altLang="en-US" sz="2800" smtClean="0">
                <a:solidFill>
                  <a:srgbClr val="008000"/>
                </a:solidFill>
              </a:rPr>
              <a:t>若干</a:t>
            </a:r>
            <a:r>
              <a:rPr lang="en-US" altLang="zh-TW" sz="2800" smtClean="0">
                <a:solidFill>
                  <a:srgbClr val="008000"/>
                </a:solidFill>
              </a:rPr>
              <a:t>letters/</a:t>
            </a:r>
            <a:r>
              <a:rPr lang="en-US" sz="2800" smtClean="0">
                <a:solidFill>
                  <a:srgbClr val="008000"/>
                </a:solidFill>
              </a:rPr>
              <a:t>characte</a:t>
            </a:r>
            <a:r>
              <a:rPr lang="en-US" altLang="zh-TW" sz="2800" smtClean="0">
                <a:solidFill>
                  <a:srgbClr val="008000"/>
                </a:solidFill>
              </a:rPr>
              <a:t>rs</a:t>
            </a:r>
            <a:br>
              <a:rPr lang="en-US" altLang="zh-TW" sz="2800" smtClean="0">
                <a:solidFill>
                  <a:srgbClr val="008000"/>
                </a:solidFill>
              </a:rPr>
            </a:br>
            <a:r>
              <a:rPr lang="en-US" altLang="zh-TW" sz="2800" smtClean="0">
                <a:solidFill>
                  <a:srgbClr val="FF0000"/>
                </a:solidFill>
              </a:rPr>
              <a:t>#</a:t>
            </a:r>
            <a:r>
              <a:rPr lang="en-US" altLang="zh-TW" sz="2800" smtClean="0"/>
              <a:t> stands for </a:t>
            </a:r>
            <a:r>
              <a:rPr lang="en-US" altLang="zh-TW" sz="2800" smtClean="0">
                <a:solidFill>
                  <a:srgbClr val="008000"/>
                </a:solidFill>
              </a:rPr>
              <a:t>one consonant</a:t>
            </a:r>
            <a:r>
              <a:rPr lang="en-US" altLang="zh-TW" sz="2800" smtClean="0">
                <a:solidFill>
                  <a:srgbClr val="FF0000"/>
                </a:solidFill>
              </a:rPr>
              <a:t/>
            </a:r>
            <a:br>
              <a:rPr lang="en-US" altLang="zh-TW" sz="2800" smtClean="0">
                <a:solidFill>
                  <a:srgbClr val="FF0000"/>
                </a:solidFill>
              </a:rPr>
            </a:br>
            <a:r>
              <a:rPr lang="en-US" altLang="zh-TW" sz="2800" smtClean="0">
                <a:solidFill>
                  <a:srgbClr val="FF0000"/>
                </a:solidFill>
              </a:rPr>
              <a:t>@ </a:t>
            </a:r>
            <a:r>
              <a:rPr lang="en-US" altLang="zh-TW" sz="2800"/>
              <a:t>stands for </a:t>
            </a:r>
            <a:r>
              <a:rPr lang="en-US" altLang="zh-TW" sz="2800" smtClean="0">
                <a:solidFill>
                  <a:srgbClr val="008000"/>
                </a:solidFill>
              </a:rPr>
              <a:t>one vowel</a:t>
            </a:r>
            <a:br>
              <a:rPr lang="en-US" altLang="zh-TW" sz="2800" smtClean="0">
                <a:solidFill>
                  <a:srgbClr val="008000"/>
                </a:solidFill>
              </a:rPr>
            </a:br>
            <a:r>
              <a:rPr lang="en-US" altLang="zh-TW" sz="2800" smtClean="0"/>
              <a:t>Use </a:t>
            </a:r>
            <a:r>
              <a:rPr lang="en-US" altLang="zh-TW" sz="2800" smtClean="0">
                <a:solidFill>
                  <a:srgbClr val="FF0000"/>
                </a:solidFill>
              </a:rPr>
              <a:t>expand:nasa</a:t>
            </a:r>
            <a:r>
              <a:rPr lang="en-US" altLang="zh-TW" sz="2800" smtClean="0">
                <a:solidFill>
                  <a:srgbClr val="534949"/>
                </a:solidFill>
              </a:rPr>
              <a:t> for </a:t>
            </a:r>
            <a:r>
              <a:rPr lang="en-US" altLang="zh-TW" sz="2800" smtClean="0">
                <a:solidFill>
                  <a:srgbClr val="008000"/>
                </a:solidFill>
              </a:rPr>
              <a:t>acronyms</a:t>
            </a:r>
            <a:r>
              <a:rPr lang="en-US" altLang="zh-TW" sz="2800" smtClean="0">
                <a:solidFill>
                  <a:srgbClr val="FF0000"/>
                </a:solidFill>
              </a:rPr>
              <a:t/>
            </a:r>
            <a:br>
              <a:rPr lang="en-US" altLang="zh-TW" sz="2800" smtClean="0">
                <a:solidFill>
                  <a:srgbClr val="FF0000"/>
                </a:solidFill>
              </a:rPr>
            </a:br>
            <a:endParaRPr lang="en-US" sz="2800" smtClean="0"/>
          </a:p>
          <a:p>
            <a:r>
              <a:rPr lang="en-US" sz="2800" smtClean="0"/>
              <a:t>Make sure you click on “</a:t>
            </a:r>
            <a:r>
              <a:rPr lang="en-US" sz="2800" smtClean="0">
                <a:solidFill>
                  <a:srgbClr val="FF0000"/>
                </a:solidFill>
              </a:rPr>
              <a:t>Common words only</a:t>
            </a:r>
            <a:r>
              <a:rPr lang="en-US" sz="2800" smtClean="0"/>
              <a:t>” to narrow down the choices</a:t>
            </a:r>
            <a:endParaRPr lang="en-US" sz="2800"/>
          </a:p>
        </p:txBody>
      </p:sp>
      <p:sp>
        <p:nvSpPr>
          <p:cNvPr id="3" name="Title 2"/>
          <p:cNvSpPr>
            <a:spLocks noGrp="1"/>
          </p:cNvSpPr>
          <p:nvPr>
            <p:ph type="title"/>
          </p:nvPr>
        </p:nvSpPr>
        <p:spPr/>
        <p:txBody>
          <a:bodyPr/>
          <a:lstStyle/>
          <a:p>
            <a:r>
              <a:rPr lang="en-US" smtClean="0"/>
              <a:t>22. Use </a:t>
            </a:r>
            <a:r>
              <a:rPr lang="en-US" sz="4000" smtClean="0"/>
              <a:t>o</a:t>
            </a:r>
            <a:r>
              <a:rPr lang="en-US" smtClean="0"/>
              <a:t>ne</a:t>
            </a:r>
            <a:r>
              <a:rPr lang="en-US" sz="4000" smtClean="0"/>
              <a:t>l</a:t>
            </a:r>
            <a:r>
              <a:rPr lang="en-US" smtClean="0"/>
              <a:t>ook’s search tools </a:t>
            </a:r>
            <a:endParaRPr lang="en-US"/>
          </a:p>
        </p:txBody>
      </p:sp>
    </p:spTree>
    <p:extLst>
      <p:ext uri="{BB962C8B-B14F-4D97-AF65-F5344CB8AC3E}">
        <p14:creationId xmlns:p14="http://schemas.microsoft.com/office/powerpoint/2010/main" val="2086523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854105"/>
            <a:ext cx="8407893" cy="4700960"/>
          </a:xfrm>
        </p:spPr>
        <p:txBody>
          <a:bodyPr>
            <a:normAutofit fontScale="77500" lnSpcReduction="20000"/>
          </a:bodyPr>
          <a:lstStyle/>
          <a:p>
            <a:r>
              <a:rPr lang="en-US" sz="3300" smtClean="0"/>
              <a:t>If you can’t hear a word clearly, and you’ve </a:t>
            </a:r>
            <a:br>
              <a:rPr lang="en-US" sz="3300" smtClean="0"/>
            </a:br>
            <a:r>
              <a:rPr lang="en-US" sz="3300" smtClean="0"/>
              <a:t>never learned the word before, what can you do?</a:t>
            </a:r>
          </a:p>
          <a:p>
            <a:r>
              <a:rPr lang="en-US" sz="3300" smtClean="0"/>
              <a:t>Type in the letters </a:t>
            </a:r>
            <a:br>
              <a:rPr lang="en-US" sz="3300" smtClean="0"/>
            </a:br>
            <a:r>
              <a:rPr lang="en-US" sz="3300" smtClean="0"/>
              <a:t>of the sounds you </a:t>
            </a:r>
            <a:br>
              <a:rPr lang="en-US" sz="3300" smtClean="0"/>
            </a:br>
            <a:r>
              <a:rPr lang="en-US" sz="3300" smtClean="0"/>
              <a:t>hear, then </a:t>
            </a:r>
            <a:r>
              <a:rPr lang="en-US" sz="4100" smtClean="0">
                <a:solidFill>
                  <a:srgbClr val="FF0000"/>
                </a:solidFill>
              </a:rPr>
              <a:t>*:</a:t>
            </a:r>
            <a:r>
              <a:rPr lang="en-US" sz="4100" smtClean="0"/>
              <a:t/>
            </a:r>
            <a:br>
              <a:rPr lang="en-US" sz="4100" smtClean="0"/>
            </a:br>
            <a:r>
              <a:rPr lang="en-US" sz="3300" smtClean="0"/>
              <a:t>then the topic, e.g. </a:t>
            </a:r>
            <a:br>
              <a:rPr lang="en-US" sz="3300" smtClean="0"/>
            </a:br>
            <a:r>
              <a:rPr lang="en-US" sz="4200" smtClean="0">
                <a:solidFill>
                  <a:srgbClr val="008000"/>
                </a:solidFill>
              </a:rPr>
              <a:t/>
            </a:r>
            <a:br>
              <a:rPr lang="en-US" sz="4200" smtClean="0">
                <a:solidFill>
                  <a:srgbClr val="008000"/>
                </a:solidFill>
              </a:rPr>
            </a:br>
            <a:r>
              <a:rPr lang="en-US" sz="4200" smtClean="0">
                <a:solidFill>
                  <a:srgbClr val="008000"/>
                </a:solidFill>
              </a:rPr>
              <a:t>b*: farm</a:t>
            </a:r>
          </a:p>
          <a:p>
            <a:endParaRPr lang="en-US" sz="3200" smtClean="0"/>
          </a:p>
          <a:p>
            <a:r>
              <a:rPr lang="en-US" sz="3300" smtClean="0"/>
              <a:t>First match: </a:t>
            </a:r>
            <a:br>
              <a:rPr lang="en-US" sz="3300" smtClean="0"/>
            </a:br>
            <a:r>
              <a:rPr lang="en-US" sz="3300" smtClean="0"/>
              <a:t>the target word </a:t>
            </a:r>
            <a:r>
              <a:rPr lang="en-US" sz="3800" smtClean="0"/>
              <a:t/>
            </a:r>
            <a:br>
              <a:rPr lang="en-US" sz="3800" smtClean="0"/>
            </a:br>
            <a:r>
              <a:rPr lang="en-US" sz="4100" smtClean="0">
                <a:solidFill>
                  <a:srgbClr val="FF0000"/>
                </a:solidFill>
              </a:rPr>
              <a:t>barn</a:t>
            </a:r>
            <a:endParaRPr lang="en-US" sz="4100"/>
          </a:p>
        </p:txBody>
      </p:sp>
      <p:sp>
        <p:nvSpPr>
          <p:cNvPr id="3" name="Title 2"/>
          <p:cNvSpPr>
            <a:spLocks noGrp="1"/>
          </p:cNvSpPr>
          <p:nvPr>
            <p:ph type="title"/>
          </p:nvPr>
        </p:nvSpPr>
        <p:spPr>
          <a:xfrm>
            <a:off x="380999" y="355847"/>
            <a:ext cx="8626141" cy="1054394"/>
          </a:xfrm>
        </p:spPr>
        <p:txBody>
          <a:bodyPr/>
          <a:lstStyle/>
          <a:p>
            <a:r>
              <a:rPr lang="en-US" smtClean="0"/>
              <a:t>Find related words in the </a:t>
            </a:r>
            <a:r>
              <a:rPr lang="en-US" sz="3600" smtClean="0"/>
              <a:t>o</a:t>
            </a:r>
            <a:r>
              <a:rPr lang="en-US" smtClean="0"/>
              <a:t>ne</a:t>
            </a:r>
            <a:r>
              <a:rPr lang="en-US" sz="3600" smtClean="0"/>
              <a:t>l</a:t>
            </a:r>
            <a:r>
              <a:rPr lang="en-US" smtClean="0"/>
              <a:t>ook Reverse dictionary </a:t>
            </a:r>
            <a:endParaRPr lang="en-US"/>
          </a:p>
        </p:txBody>
      </p:sp>
      <p:pic>
        <p:nvPicPr>
          <p:cNvPr id="5" name="Picture 4" descr="Screen Shot 2016-09-06 at 10.3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863" y="3048865"/>
            <a:ext cx="4146011" cy="3188209"/>
          </a:xfrm>
          <a:prstGeom prst="rect">
            <a:avLst/>
          </a:prstGeom>
        </p:spPr>
      </p:pic>
    </p:spTree>
    <p:extLst>
      <p:ext uri="{BB962C8B-B14F-4D97-AF65-F5344CB8AC3E}">
        <p14:creationId xmlns:p14="http://schemas.microsoft.com/office/powerpoint/2010/main" val="2765960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183572"/>
            <a:ext cx="5534595" cy="4125915"/>
          </a:xfrm>
        </p:spPr>
        <p:txBody>
          <a:bodyPr>
            <a:noAutofit/>
          </a:bodyPr>
          <a:lstStyle/>
          <a:p>
            <a:r>
              <a:rPr lang="en-US" sz="2400" smtClean="0">
                <a:solidFill>
                  <a:srgbClr val="FF0000"/>
                </a:solidFill>
              </a:rPr>
              <a:t>Synonyms</a:t>
            </a:r>
          </a:p>
          <a:p>
            <a:r>
              <a:rPr lang="en-US" sz="2400" smtClean="0"/>
              <a:t>Starts with</a:t>
            </a:r>
          </a:p>
          <a:p>
            <a:r>
              <a:rPr lang="is-IS" sz="2400" smtClean="0"/>
              <a:t>Number of letters</a:t>
            </a:r>
          </a:p>
          <a:p>
            <a:r>
              <a:rPr lang="en-US" sz="2400" smtClean="0">
                <a:solidFill>
                  <a:srgbClr val="FF0000"/>
                </a:solidFill>
              </a:rPr>
              <a:t>Also related to</a:t>
            </a:r>
          </a:p>
          <a:p>
            <a:r>
              <a:rPr lang="en-US" sz="2400" smtClean="0"/>
              <a:t>Rhymes with</a:t>
            </a:r>
          </a:p>
          <a:p>
            <a:r>
              <a:rPr lang="en-US" sz="2400" smtClean="0">
                <a:solidFill>
                  <a:srgbClr val="FF0000"/>
                </a:solidFill>
              </a:rPr>
              <a:t>Sounds like</a:t>
            </a:r>
          </a:p>
          <a:p>
            <a:r>
              <a:rPr lang="en-US" sz="2400" smtClean="0"/>
              <a:t>Vowels like</a:t>
            </a:r>
          </a:p>
          <a:p>
            <a:r>
              <a:rPr lang="en-US" sz="2400" smtClean="0"/>
              <a:t>Number of syllables</a:t>
            </a:r>
          </a:p>
          <a:p>
            <a:r>
              <a:rPr lang="en-US" sz="2400" smtClean="0"/>
              <a:t>Phrases, e.g. **birds**</a:t>
            </a:r>
            <a:endParaRPr lang="en-US" sz="2400"/>
          </a:p>
        </p:txBody>
      </p:sp>
      <p:sp>
        <p:nvSpPr>
          <p:cNvPr id="3" name="Title 2"/>
          <p:cNvSpPr>
            <a:spLocks noGrp="1"/>
          </p:cNvSpPr>
          <p:nvPr>
            <p:ph type="title"/>
          </p:nvPr>
        </p:nvSpPr>
        <p:spPr/>
        <p:txBody>
          <a:bodyPr/>
          <a:lstStyle/>
          <a:p>
            <a:r>
              <a:rPr lang="en-US" sz="3600" smtClean="0"/>
              <a:t>o</a:t>
            </a:r>
            <a:r>
              <a:rPr lang="en-US" smtClean="0"/>
              <a:t>ne</a:t>
            </a:r>
            <a:r>
              <a:rPr lang="en-US" sz="3600" smtClean="0"/>
              <a:t>l</a:t>
            </a:r>
            <a:r>
              <a:rPr lang="en-US" smtClean="0"/>
              <a:t>ook reverse dictionary</a:t>
            </a:r>
            <a:endParaRPr lang="en-US"/>
          </a:p>
        </p:txBody>
      </p:sp>
      <p:sp>
        <p:nvSpPr>
          <p:cNvPr id="4" name="TextBox 3"/>
          <p:cNvSpPr txBox="1"/>
          <p:nvPr/>
        </p:nvSpPr>
        <p:spPr>
          <a:xfrm>
            <a:off x="569333" y="1660352"/>
            <a:ext cx="8003149" cy="523220"/>
          </a:xfrm>
          <a:prstGeom prst="rect">
            <a:avLst/>
          </a:prstGeom>
          <a:noFill/>
        </p:spPr>
        <p:txBody>
          <a:bodyPr wrap="square" rtlCol="0">
            <a:spAutoFit/>
          </a:bodyPr>
          <a:lstStyle/>
          <a:p>
            <a:pPr marL="45720" indent="0">
              <a:buNone/>
            </a:pPr>
            <a:r>
              <a:rPr lang="en-US" sz="2800">
                <a:solidFill>
                  <a:schemeClr val="tx2"/>
                </a:solidFill>
              </a:rPr>
              <a:t>U</a:t>
            </a:r>
            <a:r>
              <a:rPr lang="en-US" sz="2800" smtClean="0">
                <a:solidFill>
                  <a:schemeClr val="tx2"/>
                </a:solidFill>
              </a:rPr>
              <a:t>se OneLook </a:t>
            </a:r>
            <a:r>
              <a:rPr lang="en-US" sz="2800" smtClean="0">
                <a:solidFill>
                  <a:srgbClr val="008000"/>
                </a:solidFill>
              </a:rPr>
              <a:t>Thesaurus</a:t>
            </a:r>
            <a:r>
              <a:rPr lang="en-US" sz="2800">
                <a:solidFill>
                  <a:srgbClr val="008000"/>
                </a:solidFill>
              </a:rPr>
              <a:t>/Reverse Dictionary </a:t>
            </a:r>
            <a:r>
              <a:rPr lang="en-US" sz="2800">
                <a:solidFill>
                  <a:srgbClr val="FF0000"/>
                </a:solidFill>
              </a:rPr>
              <a:t>filters</a:t>
            </a:r>
            <a:r>
              <a:rPr lang="en-US" sz="2800"/>
              <a:t>:</a:t>
            </a:r>
          </a:p>
        </p:txBody>
      </p:sp>
      <p:sp>
        <p:nvSpPr>
          <p:cNvPr id="5" name="TextBox 4"/>
          <p:cNvSpPr txBox="1"/>
          <p:nvPr/>
        </p:nvSpPr>
        <p:spPr>
          <a:xfrm>
            <a:off x="381000" y="6101776"/>
            <a:ext cx="4419990" cy="400110"/>
          </a:xfrm>
          <a:prstGeom prst="rect">
            <a:avLst/>
          </a:prstGeom>
          <a:noFill/>
        </p:spPr>
        <p:txBody>
          <a:bodyPr wrap="square" rtlCol="0">
            <a:spAutoFit/>
          </a:bodyPr>
          <a:lstStyle/>
          <a:p>
            <a:r>
              <a:rPr lang="en-US" sz="2000">
                <a:hlinkClick r:id="rId2"/>
              </a:rPr>
              <a:t>http://www.onelook.com/thesaurus</a:t>
            </a:r>
            <a:r>
              <a:rPr lang="en-US" sz="2000" smtClean="0">
                <a:hlinkClick r:id="rId2"/>
              </a:rPr>
              <a:t>/</a:t>
            </a:r>
            <a:r>
              <a:rPr lang="en-US" sz="2000" smtClean="0"/>
              <a:t> </a:t>
            </a:r>
            <a:endParaRPr lang="en-US" sz="2000"/>
          </a:p>
        </p:txBody>
      </p:sp>
      <p:pic>
        <p:nvPicPr>
          <p:cNvPr id="6" name="Picture 5" descr="Screen Shot 2016-09-07 at 6.07.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383" y="2482547"/>
            <a:ext cx="3448099" cy="3657328"/>
          </a:xfrm>
          <a:prstGeom prst="rect">
            <a:avLst/>
          </a:prstGeom>
        </p:spPr>
      </p:pic>
    </p:spTree>
    <p:extLst>
      <p:ext uri="{BB962C8B-B14F-4D97-AF65-F5344CB8AC3E}">
        <p14:creationId xmlns:p14="http://schemas.microsoft.com/office/powerpoint/2010/main" val="3499737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65193"/>
          </a:xfrm>
        </p:spPr>
        <p:txBody>
          <a:bodyPr>
            <a:normAutofit/>
          </a:bodyPr>
          <a:lstStyle/>
          <a:p>
            <a:endParaRPr lang="en-US" sz="2800" smtClean="0"/>
          </a:p>
          <a:p>
            <a:endParaRPr lang="en-US" sz="2800" smtClean="0"/>
          </a:p>
          <a:p>
            <a:endParaRPr lang="en-US"/>
          </a:p>
          <a:p>
            <a:endParaRPr lang="en-US" smtClean="0"/>
          </a:p>
          <a:p>
            <a:endParaRPr lang="en-US"/>
          </a:p>
          <a:p>
            <a:endParaRPr lang="en-US" smtClean="0"/>
          </a:p>
          <a:p>
            <a:endParaRPr lang="en-US"/>
          </a:p>
          <a:p>
            <a:endParaRPr lang="en-US" smtClean="0"/>
          </a:p>
          <a:p>
            <a:endParaRPr lang="en-US"/>
          </a:p>
          <a:p>
            <a:endParaRPr lang="en-US" smtClean="0"/>
          </a:p>
          <a:p>
            <a:endParaRPr lang="en-US" smtClean="0"/>
          </a:p>
          <a:p>
            <a:endParaRPr lang="en-US"/>
          </a:p>
          <a:p>
            <a:endParaRPr lang="en-US"/>
          </a:p>
        </p:txBody>
      </p:sp>
      <p:sp>
        <p:nvSpPr>
          <p:cNvPr id="3" name="Title 2"/>
          <p:cNvSpPr>
            <a:spLocks noGrp="1"/>
          </p:cNvSpPr>
          <p:nvPr>
            <p:ph type="title"/>
          </p:nvPr>
        </p:nvSpPr>
        <p:spPr/>
        <p:txBody>
          <a:bodyPr/>
          <a:lstStyle/>
          <a:p>
            <a:r>
              <a:rPr lang="en-US" smtClean="0"/>
              <a:t>Or use a conventional thesaurus</a:t>
            </a:r>
            <a:endParaRPr lang="en-US"/>
          </a:p>
        </p:txBody>
      </p:sp>
      <p:pic>
        <p:nvPicPr>
          <p:cNvPr id="5" name="Picture 4" descr="Screen Shot 2016-09-06 at 4.56.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512" y="1854103"/>
            <a:ext cx="4124303" cy="4247707"/>
          </a:xfrm>
          <a:prstGeom prst="rect">
            <a:avLst/>
          </a:prstGeom>
        </p:spPr>
      </p:pic>
      <p:sp>
        <p:nvSpPr>
          <p:cNvPr id="6" name="Frame 5"/>
          <p:cNvSpPr/>
          <p:nvPr/>
        </p:nvSpPr>
        <p:spPr>
          <a:xfrm>
            <a:off x="4350290" y="4627962"/>
            <a:ext cx="613128" cy="262787"/>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a:off x="2569298" y="6184153"/>
            <a:ext cx="3521652" cy="400110"/>
          </a:xfrm>
          <a:prstGeom prst="rect">
            <a:avLst/>
          </a:prstGeom>
          <a:noFill/>
        </p:spPr>
        <p:txBody>
          <a:bodyPr wrap="square" rtlCol="0">
            <a:spAutoFit/>
          </a:bodyPr>
          <a:lstStyle/>
          <a:p>
            <a:r>
              <a:rPr lang="en-US" sz="2000">
                <a:hlinkClick r:id="rId3"/>
              </a:rPr>
              <a:t>http://www.thesaurus.com</a:t>
            </a:r>
            <a:r>
              <a:rPr lang="en-US" sz="2000" smtClean="0">
                <a:hlinkClick r:id="rId3"/>
              </a:rPr>
              <a:t>/</a:t>
            </a:r>
            <a:r>
              <a:rPr lang="en-US" sz="2000" smtClean="0"/>
              <a:t> </a:t>
            </a:r>
            <a:endParaRPr lang="en-US" sz="2000"/>
          </a:p>
        </p:txBody>
      </p:sp>
    </p:spTree>
    <p:extLst>
      <p:ext uri="{BB962C8B-B14F-4D97-AF65-F5344CB8AC3E}">
        <p14:creationId xmlns:p14="http://schemas.microsoft.com/office/powerpoint/2010/main" val="3558109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6 at 5.37.17 PM.png"/>
          <p:cNvPicPr>
            <a:picLocks noGrp="1" noChangeAspect="1"/>
          </p:cNvPicPr>
          <p:nvPr>
            <p:ph idx="1"/>
          </p:nvPr>
        </p:nvPicPr>
        <p:blipFill>
          <a:blip r:embed="rId3">
            <a:extLst>
              <a:ext uri="{28A0092B-C50C-407E-A947-70E740481C1C}">
                <a14:useLocalDpi xmlns:a14="http://schemas.microsoft.com/office/drawing/2010/main" val="0"/>
              </a:ext>
            </a:extLst>
          </a:blip>
          <a:srcRect l="-25996" r="-25996"/>
          <a:stretch>
            <a:fillRect/>
          </a:stretch>
        </p:blipFill>
        <p:spPr>
          <a:xfrm>
            <a:off x="147427" y="1651402"/>
            <a:ext cx="8894385" cy="4662427"/>
          </a:xfrm>
        </p:spPr>
      </p:pic>
      <p:sp>
        <p:nvSpPr>
          <p:cNvPr id="3" name="Title 2"/>
          <p:cNvSpPr>
            <a:spLocks noGrp="1"/>
          </p:cNvSpPr>
          <p:nvPr>
            <p:ph type="title"/>
          </p:nvPr>
        </p:nvSpPr>
        <p:spPr/>
        <p:txBody>
          <a:bodyPr/>
          <a:lstStyle/>
          <a:p>
            <a:r>
              <a:rPr lang="en-US" smtClean="0"/>
              <a:t>Or wordnet</a:t>
            </a:r>
            <a:endParaRPr lang="en-US"/>
          </a:p>
        </p:txBody>
      </p:sp>
      <p:sp>
        <p:nvSpPr>
          <p:cNvPr id="5" name="TextBox 4"/>
          <p:cNvSpPr txBox="1"/>
          <p:nvPr/>
        </p:nvSpPr>
        <p:spPr>
          <a:xfrm>
            <a:off x="2394119" y="6313829"/>
            <a:ext cx="4832031" cy="646331"/>
          </a:xfrm>
          <a:prstGeom prst="rect">
            <a:avLst/>
          </a:prstGeom>
          <a:noFill/>
        </p:spPr>
        <p:txBody>
          <a:bodyPr wrap="square" rtlCol="0">
            <a:spAutoFit/>
          </a:bodyPr>
          <a:lstStyle/>
          <a:p>
            <a:r>
              <a:rPr lang="en-US">
                <a:hlinkClick r:id="rId4"/>
              </a:rPr>
              <a:t>http://wordnetweb.princeton.edu/perl/</a:t>
            </a:r>
            <a:r>
              <a:rPr lang="en-US" smtClean="0">
                <a:hlinkClick r:id="rId4"/>
              </a:rPr>
              <a:t>webwn</a:t>
            </a:r>
            <a:r>
              <a:rPr lang="en-US" smtClean="0"/>
              <a:t>  </a:t>
            </a:r>
            <a:r>
              <a:rPr lang="en-US"/>
              <a:t/>
            </a:r>
            <a:br>
              <a:rPr lang="en-US"/>
            </a:br>
            <a:endParaRPr lang="en-US"/>
          </a:p>
        </p:txBody>
      </p:sp>
    </p:spTree>
    <p:extLst>
      <p:ext uri="{BB962C8B-B14F-4D97-AF65-F5344CB8AC3E}">
        <p14:creationId xmlns:p14="http://schemas.microsoft.com/office/powerpoint/2010/main" val="1753006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587807"/>
          </a:xfrm>
        </p:spPr>
        <p:txBody>
          <a:bodyPr>
            <a:normAutofit fontScale="62500" lnSpcReduction="20000"/>
          </a:bodyPr>
          <a:lstStyle/>
          <a:p>
            <a:r>
              <a:rPr lang="en-US" sz="4500" smtClean="0"/>
              <a:t>If all/almost all </a:t>
            </a:r>
            <a:r>
              <a:rPr lang="en-US" sz="4500"/>
              <a:t>the dictionaries in OneLook spell your word with a capital </a:t>
            </a:r>
            <a:r>
              <a:rPr lang="en-US" sz="4500" smtClean="0"/>
              <a:t>letter, it’s probably a proper noun and not what you want, e.g.</a:t>
            </a:r>
            <a:br>
              <a:rPr lang="en-US" sz="4500" smtClean="0"/>
            </a:br>
            <a:endParaRPr lang="en-US" sz="4500" smtClean="0"/>
          </a:p>
          <a:p>
            <a:r>
              <a:rPr lang="en-US" sz="4800" b="1" smtClean="0"/>
              <a:t>Bari  </a:t>
            </a:r>
          </a:p>
          <a:p>
            <a:endParaRPr lang="en-US" sz="4800" b="1"/>
          </a:p>
          <a:p>
            <a:r>
              <a:rPr lang="en-US" sz="4800" b="1" smtClean="0"/>
              <a:t>Tokay</a:t>
            </a:r>
          </a:p>
          <a:p>
            <a:endParaRPr lang="en-US" sz="4800" b="1"/>
          </a:p>
          <a:p>
            <a:r>
              <a:rPr lang="en-US" sz="4800" smtClean="0"/>
              <a:t>Debs</a:t>
            </a:r>
            <a:br>
              <a:rPr lang="en-US" sz="4800" smtClean="0"/>
            </a:br>
            <a:endParaRPr lang="en-US" sz="4800"/>
          </a:p>
        </p:txBody>
      </p:sp>
      <p:sp>
        <p:nvSpPr>
          <p:cNvPr id="3" name="Title 2"/>
          <p:cNvSpPr>
            <a:spLocks noGrp="1"/>
          </p:cNvSpPr>
          <p:nvPr>
            <p:ph type="title"/>
          </p:nvPr>
        </p:nvSpPr>
        <p:spPr/>
        <p:txBody>
          <a:bodyPr/>
          <a:lstStyle/>
          <a:p>
            <a:r>
              <a:rPr lang="en-US" smtClean="0"/>
              <a:t>23. Watch out for capitalization</a:t>
            </a:r>
            <a:endParaRPr lang="en-US"/>
          </a:p>
        </p:txBody>
      </p:sp>
      <p:pic>
        <p:nvPicPr>
          <p:cNvPr id="4" name="Picture 3"/>
          <p:cNvPicPr>
            <a:picLocks noChangeAspect="1"/>
          </p:cNvPicPr>
          <p:nvPr/>
        </p:nvPicPr>
        <p:blipFill>
          <a:blip r:embed="rId2"/>
          <a:stretch>
            <a:fillRect/>
          </a:stretch>
        </p:blipFill>
        <p:spPr>
          <a:xfrm>
            <a:off x="4044233" y="3029932"/>
            <a:ext cx="4116207" cy="3087155"/>
          </a:xfrm>
          <a:prstGeom prst="rect">
            <a:avLst/>
          </a:prstGeom>
        </p:spPr>
      </p:pic>
      <p:sp>
        <p:nvSpPr>
          <p:cNvPr id="5" name="TextBox 4"/>
          <p:cNvSpPr txBox="1"/>
          <p:nvPr/>
        </p:nvSpPr>
        <p:spPr>
          <a:xfrm>
            <a:off x="1328443" y="6612874"/>
            <a:ext cx="6277263" cy="261610"/>
          </a:xfrm>
          <a:prstGeom prst="rect">
            <a:avLst/>
          </a:prstGeom>
          <a:noFill/>
        </p:spPr>
        <p:txBody>
          <a:bodyPr wrap="square" rtlCol="0">
            <a:spAutoFit/>
          </a:bodyPr>
          <a:lstStyle/>
          <a:p>
            <a:r>
              <a:rPr lang="en-US" sz="1100"/>
              <a:t>https://upload.wikimedia.org/wikipedia/commons/a/af/The_port_of_Bari,_Italy_(L._Massoptier).jpg</a:t>
            </a:r>
          </a:p>
        </p:txBody>
      </p:sp>
    </p:spTree>
    <p:extLst>
      <p:ext uri="{BB962C8B-B14F-4D97-AF65-F5344CB8AC3E}">
        <p14:creationId xmlns:p14="http://schemas.microsoft.com/office/powerpoint/2010/main" val="3071655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912502"/>
            <a:ext cx="4378041" cy="4358961"/>
          </a:xfrm>
        </p:spPr>
        <p:txBody>
          <a:bodyPr>
            <a:normAutofit/>
          </a:bodyPr>
          <a:lstStyle/>
          <a:p>
            <a:r>
              <a:rPr lang="en-US" smtClean="0"/>
              <a:t>Girls and Boys are listed separately, usually alphabetically</a:t>
            </a:r>
          </a:p>
          <a:p>
            <a:r>
              <a:rPr lang="en-US" smtClean="0"/>
              <a:t>On some sites you can do an “Advanced Search,” where you can input some of the letters and the number of syllables</a:t>
            </a:r>
          </a:p>
          <a:p>
            <a:r>
              <a:rPr lang="en-US" smtClean="0"/>
              <a:t>Names will often have an independent intonation, </a:t>
            </a:r>
            <a:br>
              <a:rPr lang="en-US" smtClean="0"/>
            </a:br>
            <a:r>
              <a:rPr lang="en-US" smtClean="0"/>
              <a:t>with each name stressed, </a:t>
            </a:r>
            <a:br>
              <a:rPr lang="en-US" smtClean="0"/>
            </a:br>
            <a:r>
              <a:rPr lang="en-US" smtClean="0"/>
              <a:t>and tonic accent on the </a:t>
            </a:r>
            <a:br>
              <a:rPr lang="en-US" smtClean="0"/>
            </a:br>
            <a:r>
              <a:rPr lang="en-US" smtClean="0"/>
              <a:t>last stress: </a:t>
            </a:r>
            <a:br>
              <a:rPr lang="en-US" smtClean="0"/>
            </a:br>
            <a:r>
              <a:rPr lang="en-US" sz="2400" smtClean="0">
                <a:solidFill>
                  <a:srgbClr val="008000"/>
                </a:solidFill>
              </a:rPr>
              <a:t>CHAR</a:t>
            </a:r>
            <a:r>
              <a:rPr lang="en-US" sz="2400" smtClean="0"/>
              <a:t>les </a:t>
            </a:r>
            <a:r>
              <a:rPr lang="en-US" sz="2400" smtClean="0">
                <a:solidFill>
                  <a:srgbClr val="008000"/>
                </a:solidFill>
              </a:rPr>
              <a:t>RO</a:t>
            </a:r>
            <a:r>
              <a:rPr lang="en-US" sz="2400" smtClean="0"/>
              <a:t>bert</a:t>
            </a:r>
            <a:r>
              <a:rPr lang="en-US" sz="2400" smtClean="0">
                <a:solidFill>
                  <a:srgbClr val="FF0000"/>
                </a:solidFill>
              </a:rPr>
              <a:t>*</a:t>
            </a:r>
            <a:r>
              <a:rPr lang="en-US" sz="2400" smtClean="0">
                <a:solidFill>
                  <a:srgbClr val="008000"/>
                </a:solidFill>
              </a:rPr>
              <a:t>DAR</a:t>
            </a:r>
            <a:r>
              <a:rPr lang="en-US" sz="2400" smtClean="0"/>
              <a:t>win</a:t>
            </a:r>
          </a:p>
          <a:p>
            <a:endParaRPr lang="en-US"/>
          </a:p>
        </p:txBody>
      </p:sp>
      <p:sp>
        <p:nvSpPr>
          <p:cNvPr id="3" name="Title 2"/>
          <p:cNvSpPr>
            <a:spLocks noGrp="1"/>
          </p:cNvSpPr>
          <p:nvPr>
            <p:ph type="title"/>
          </p:nvPr>
        </p:nvSpPr>
        <p:spPr/>
        <p:txBody>
          <a:bodyPr/>
          <a:lstStyle/>
          <a:p>
            <a:r>
              <a:rPr lang="en-US" smtClean="0"/>
              <a:t>24. Try boy/girl Baby name pages</a:t>
            </a:r>
            <a:br>
              <a:rPr lang="en-US" smtClean="0"/>
            </a:br>
            <a:r>
              <a:rPr lang="en-US" smtClean="0"/>
              <a:t>for unfamiliar personal names </a:t>
            </a:r>
            <a:endParaRPr lang="en-US"/>
          </a:p>
        </p:txBody>
      </p:sp>
      <p:pic>
        <p:nvPicPr>
          <p:cNvPr id="4" name="Picture 3" descr="Screen Shot 2016-09-05 at 10.40.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494" y="2246251"/>
            <a:ext cx="3160701" cy="3339048"/>
          </a:xfrm>
          <a:prstGeom prst="rect">
            <a:avLst/>
          </a:prstGeom>
        </p:spPr>
      </p:pic>
      <p:sp>
        <p:nvSpPr>
          <p:cNvPr id="5" name="Frame 4"/>
          <p:cNvSpPr/>
          <p:nvPr/>
        </p:nvSpPr>
        <p:spPr>
          <a:xfrm>
            <a:off x="4948109" y="4000196"/>
            <a:ext cx="1780990" cy="822960"/>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a:off x="2991230" y="6640189"/>
            <a:ext cx="2840248" cy="261610"/>
          </a:xfrm>
          <a:prstGeom prst="rect">
            <a:avLst/>
          </a:prstGeom>
          <a:noFill/>
        </p:spPr>
        <p:txBody>
          <a:bodyPr wrap="square" rtlCol="0">
            <a:spAutoFit/>
          </a:bodyPr>
          <a:lstStyle/>
          <a:p>
            <a:r>
              <a:rPr lang="en-US" sz="1100"/>
              <a:t>http://www.babycenter.com/baby-names</a:t>
            </a:r>
          </a:p>
        </p:txBody>
      </p:sp>
    </p:spTree>
    <p:extLst>
      <p:ext uri="{BB962C8B-B14F-4D97-AF65-F5344CB8AC3E}">
        <p14:creationId xmlns:p14="http://schemas.microsoft.com/office/powerpoint/2010/main" val="3114254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573" y="1719070"/>
            <a:ext cx="4481673" cy="4908991"/>
          </a:xfrm>
        </p:spPr>
        <p:txBody>
          <a:bodyPr>
            <a:noAutofit/>
          </a:bodyPr>
          <a:lstStyle/>
          <a:p>
            <a:r>
              <a:rPr lang="en-US" sz="2400" smtClean="0">
                <a:solidFill>
                  <a:srgbClr val="FF0000"/>
                </a:solidFill>
              </a:rPr>
              <a:t>Repeated</a:t>
            </a:r>
            <a:r>
              <a:rPr lang="en-US" sz="2400" smtClean="0"/>
              <a:t> material gives you a second or third chance to hear the same word(s) again</a:t>
            </a:r>
            <a:endParaRPr lang="en-US" sz="1100" smtClean="0"/>
          </a:p>
          <a:p>
            <a:endParaRPr lang="en-US" sz="1100"/>
          </a:p>
          <a:p>
            <a:r>
              <a:rPr lang="en-US" sz="2400" smtClean="0"/>
              <a:t>However, because it is old information, it will often be pronounced very quickly and less clearly the second or third time around. In this case, </a:t>
            </a:r>
            <a:r>
              <a:rPr lang="en-US" sz="2400" smtClean="0">
                <a:solidFill>
                  <a:srgbClr val="008000"/>
                </a:solidFill>
              </a:rPr>
              <a:t>go back to the </a:t>
            </a:r>
            <a:r>
              <a:rPr lang="en-US" sz="2400" smtClean="0">
                <a:solidFill>
                  <a:srgbClr val="FF0000"/>
                </a:solidFill>
              </a:rPr>
              <a:t>first mention</a:t>
            </a:r>
            <a:r>
              <a:rPr lang="en-US" sz="2400" smtClean="0">
                <a:solidFill>
                  <a:srgbClr val="008000"/>
                </a:solidFill>
              </a:rPr>
              <a:t> </a:t>
            </a:r>
            <a:r>
              <a:rPr lang="en-US" sz="2400" smtClean="0"/>
              <a:t>to hear it more clearly.</a:t>
            </a:r>
            <a:br>
              <a:rPr lang="en-US" sz="2400" smtClean="0"/>
            </a:br>
            <a:endParaRPr lang="en-US" sz="2400" smtClean="0"/>
          </a:p>
        </p:txBody>
      </p:sp>
      <p:sp>
        <p:nvSpPr>
          <p:cNvPr id="3" name="Title 2"/>
          <p:cNvSpPr>
            <a:spLocks noGrp="1"/>
          </p:cNvSpPr>
          <p:nvPr>
            <p:ph type="title"/>
          </p:nvPr>
        </p:nvSpPr>
        <p:spPr/>
        <p:txBody>
          <a:bodyPr/>
          <a:lstStyle/>
          <a:p>
            <a:r>
              <a:rPr lang="en-US" sz="3600" smtClean="0"/>
              <a:t>25. listen for repetition</a:t>
            </a:r>
            <a:endParaRPr lang="en-US" sz="3600"/>
          </a:p>
        </p:txBody>
      </p:sp>
      <p:pic>
        <p:nvPicPr>
          <p:cNvPr id="5" name="Picture 4"/>
          <p:cNvPicPr>
            <a:picLocks noChangeAspect="1"/>
          </p:cNvPicPr>
          <p:nvPr/>
        </p:nvPicPr>
        <p:blipFill>
          <a:blip r:embed="rId2"/>
          <a:stretch>
            <a:fillRect/>
          </a:stretch>
        </p:blipFill>
        <p:spPr>
          <a:xfrm>
            <a:off x="5065604" y="2321970"/>
            <a:ext cx="3696656" cy="2777773"/>
          </a:xfrm>
          <a:prstGeom prst="rect">
            <a:avLst/>
          </a:prstGeom>
        </p:spPr>
      </p:pic>
      <p:sp>
        <p:nvSpPr>
          <p:cNvPr id="6" name="TextBox 5"/>
          <p:cNvSpPr txBox="1"/>
          <p:nvPr/>
        </p:nvSpPr>
        <p:spPr>
          <a:xfrm>
            <a:off x="1912375" y="6628061"/>
            <a:ext cx="5021810" cy="261610"/>
          </a:xfrm>
          <a:prstGeom prst="rect">
            <a:avLst/>
          </a:prstGeom>
          <a:noFill/>
        </p:spPr>
        <p:txBody>
          <a:bodyPr wrap="square" rtlCol="0">
            <a:spAutoFit/>
          </a:bodyPr>
          <a:lstStyle/>
          <a:p>
            <a:r>
              <a:rPr lang="en-US" sz="1100"/>
              <a:t>http://www.nhsdesigns.com/images/principles/repetition_poster_example1.gif</a:t>
            </a:r>
          </a:p>
        </p:txBody>
      </p:sp>
    </p:spTree>
    <p:extLst>
      <p:ext uri="{BB962C8B-B14F-4D97-AF65-F5344CB8AC3E}">
        <p14:creationId xmlns:p14="http://schemas.microsoft.com/office/powerpoint/2010/main" val="1507510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19071"/>
            <a:ext cx="4613057" cy="3770249"/>
          </a:xfrm>
        </p:spPr>
        <p:txBody>
          <a:bodyPr>
            <a:noAutofit/>
          </a:bodyPr>
          <a:lstStyle/>
          <a:p>
            <a:r>
              <a:rPr lang="en-US" sz="2400"/>
              <a:t>Example: In “</a:t>
            </a:r>
            <a:r>
              <a:rPr lang="en-US" sz="2400">
                <a:solidFill>
                  <a:srgbClr val="008000"/>
                </a:solidFill>
              </a:rPr>
              <a:t>Just Mercy</a:t>
            </a:r>
            <a:r>
              <a:rPr lang="en-US" sz="2400"/>
              <a:t>”: </a:t>
            </a:r>
            <a:br>
              <a:rPr lang="en-US" sz="2400"/>
            </a:br>
            <a:r>
              <a:rPr lang="en-US" sz="2400"/>
              <a:t>“</a:t>
            </a:r>
            <a:r>
              <a:rPr lang="is-IS" sz="2400"/>
              <a:t>…</a:t>
            </a:r>
            <a:r>
              <a:rPr lang="en-US" sz="2400"/>
              <a:t>how we treat the rich, the powerful, and the </a:t>
            </a:r>
            <a:r>
              <a:rPr lang="en-US" sz="2400">
                <a:solidFill>
                  <a:srgbClr val="FF0000"/>
                </a:solidFill>
              </a:rPr>
              <a:t>privileged</a:t>
            </a:r>
            <a:r>
              <a:rPr lang="en-US" sz="2400"/>
              <a:t>. We have to judge our commitment to justice, to the rule of law, to human rights, by not looking at how we </a:t>
            </a:r>
            <a:r>
              <a:rPr lang="en-US" sz="2400" smtClean="0"/>
              <a:t>treat the rich, and the powerful, and the </a:t>
            </a:r>
            <a:r>
              <a:rPr lang="en-US" sz="2400" smtClean="0">
                <a:solidFill>
                  <a:srgbClr val="FF0000"/>
                </a:solidFill>
              </a:rPr>
              <a:t>privileged</a:t>
            </a:r>
            <a:r>
              <a:rPr lang="en-US" sz="2400" smtClean="0"/>
              <a:t>.”</a:t>
            </a:r>
            <a:endParaRPr lang="en-US" sz="2400"/>
          </a:p>
        </p:txBody>
      </p:sp>
      <p:sp>
        <p:nvSpPr>
          <p:cNvPr id="3" name="Title 2"/>
          <p:cNvSpPr>
            <a:spLocks noGrp="1"/>
          </p:cNvSpPr>
          <p:nvPr>
            <p:ph type="title"/>
          </p:nvPr>
        </p:nvSpPr>
        <p:spPr/>
        <p:txBody>
          <a:bodyPr/>
          <a:lstStyle/>
          <a:p>
            <a:r>
              <a:rPr lang="en-US" smtClean="0"/>
              <a:t>Example of repetition</a:t>
            </a:r>
            <a:endParaRPr lang="en-US"/>
          </a:p>
        </p:txBody>
      </p:sp>
      <p:pic>
        <p:nvPicPr>
          <p:cNvPr id="4" name="Picture 3" descr="Screen Shot 2016-09-06 at 9.57.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430" y="1908861"/>
            <a:ext cx="2573821" cy="2861454"/>
          </a:xfrm>
          <a:prstGeom prst="rect">
            <a:avLst/>
          </a:prstGeom>
        </p:spPr>
      </p:pic>
      <p:sp>
        <p:nvSpPr>
          <p:cNvPr id="6" name="TextBox 5"/>
          <p:cNvSpPr txBox="1"/>
          <p:nvPr/>
        </p:nvSpPr>
        <p:spPr>
          <a:xfrm>
            <a:off x="2510905" y="6654335"/>
            <a:ext cx="3985331" cy="261610"/>
          </a:xfrm>
          <a:prstGeom prst="rect">
            <a:avLst/>
          </a:prstGeom>
          <a:noFill/>
        </p:spPr>
        <p:txBody>
          <a:bodyPr wrap="square" rtlCol="0">
            <a:spAutoFit/>
          </a:bodyPr>
          <a:lstStyle/>
          <a:p>
            <a:r>
              <a:rPr lang="en-US" sz="1100"/>
              <a:t>https://soundcloud.com/criminalshow/episode-45-just-mercy</a:t>
            </a:r>
          </a:p>
        </p:txBody>
      </p:sp>
      <p:sp>
        <p:nvSpPr>
          <p:cNvPr id="9" name="TextBox 8"/>
          <p:cNvSpPr txBox="1"/>
          <p:nvPr/>
        </p:nvSpPr>
        <p:spPr>
          <a:xfrm>
            <a:off x="569332" y="5489320"/>
            <a:ext cx="8192927" cy="830997"/>
          </a:xfrm>
          <a:prstGeom prst="rect">
            <a:avLst/>
          </a:prstGeom>
          <a:noFill/>
        </p:spPr>
        <p:txBody>
          <a:bodyPr wrap="square" rtlCol="0">
            <a:spAutoFit/>
          </a:bodyPr>
          <a:lstStyle/>
          <a:p>
            <a:r>
              <a:rPr lang="en-US" sz="2400" spc="150">
                <a:solidFill>
                  <a:schemeClr val="tx2"/>
                </a:solidFill>
                <a:latin typeface="+mj-lt"/>
              </a:rPr>
              <a:t>On the </a:t>
            </a:r>
            <a:r>
              <a:rPr lang="en-US" sz="2400" spc="150">
                <a:solidFill>
                  <a:srgbClr val="FF0000"/>
                </a:solidFill>
                <a:latin typeface="+mj-lt"/>
              </a:rPr>
              <a:t>second</a:t>
            </a:r>
            <a:r>
              <a:rPr lang="en-US" sz="2400" spc="150">
                <a:solidFill>
                  <a:schemeClr val="tx2"/>
                </a:solidFill>
                <a:latin typeface="+mj-lt"/>
              </a:rPr>
              <a:t> mention, “the </a:t>
            </a:r>
            <a:r>
              <a:rPr lang="en-US" sz="2400" spc="150">
                <a:solidFill>
                  <a:srgbClr val="FF0000"/>
                </a:solidFill>
                <a:latin typeface="+mj-lt"/>
              </a:rPr>
              <a:t>privileged</a:t>
            </a:r>
            <a:r>
              <a:rPr lang="en-US" sz="2400" spc="150">
                <a:solidFill>
                  <a:schemeClr val="tx2"/>
                </a:solidFill>
                <a:latin typeface="+mj-lt"/>
              </a:rPr>
              <a:t>” is fast and unclear; it sounds like </a:t>
            </a:r>
            <a:r>
              <a:rPr lang="en-US" sz="2400" spc="150">
                <a:solidFill>
                  <a:srgbClr val="FF0000"/>
                </a:solidFill>
                <a:latin typeface="+mj-lt"/>
              </a:rPr>
              <a:t>[ˈprɪʐɪ] </a:t>
            </a:r>
            <a:r>
              <a:rPr lang="en-US" sz="2400" spc="150">
                <a:solidFill>
                  <a:schemeClr val="tx2"/>
                </a:solidFill>
                <a:latin typeface="+mj-lt"/>
              </a:rPr>
              <a:t>([</a:t>
            </a:r>
            <a:r>
              <a:rPr lang="en-US" sz="2400" spc="150">
                <a:solidFill>
                  <a:srgbClr val="FF0000"/>
                </a:solidFill>
                <a:latin typeface="+mj-lt"/>
              </a:rPr>
              <a:t>ʐ</a:t>
            </a:r>
            <a:r>
              <a:rPr lang="en-US" sz="2400" spc="150">
                <a:solidFill>
                  <a:schemeClr val="tx2"/>
                </a:solidFill>
                <a:latin typeface="+mj-lt"/>
              </a:rPr>
              <a:t>] sounds like </a:t>
            </a:r>
            <a:r>
              <a:rPr lang="en-US" sz="2400" spc="150">
                <a:solidFill>
                  <a:srgbClr val="FF0000"/>
                </a:solidFill>
                <a:latin typeface="+mj-lt"/>
              </a:rPr>
              <a:t>日</a:t>
            </a:r>
            <a:r>
              <a:rPr lang="en-US" sz="2400" spc="150" smtClean="0">
                <a:solidFill>
                  <a:schemeClr val="tx2"/>
                </a:solidFill>
                <a:latin typeface="+mj-lt"/>
              </a:rPr>
              <a:t>)</a:t>
            </a:r>
            <a:endParaRPr lang="en-US" sz="2400" spc="150">
              <a:solidFill>
                <a:schemeClr val="tx2"/>
              </a:solidFill>
              <a:latin typeface="+mj-lt"/>
            </a:endParaRPr>
          </a:p>
        </p:txBody>
      </p:sp>
    </p:spTree>
    <p:extLst>
      <p:ext uri="{BB962C8B-B14F-4D97-AF65-F5344CB8AC3E}">
        <p14:creationId xmlns:p14="http://schemas.microsoft.com/office/powerpoint/2010/main" val="2095374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573" y="1719071"/>
            <a:ext cx="8555319" cy="4967388"/>
          </a:xfrm>
        </p:spPr>
        <p:txBody>
          <a:bodyPr>
            <a:normAutofit/>
          </a:bodyPr>
          <a:lstStyle/>
          <a:p>
            <a:r>
              <a:rPr lang="en-US" sz="2200" smtClean="0">
                <a:solidFill>
                  <a:srgbClr val="008000"/>
                </a:solidFill>
              </a:rPr>
              <a:t>Parallelism</a:t>
            </a:r>
            <a:r>
              <a:rPr lang="en-US" sz="2200" smtClean="0"/>
              <a:t> </a:t>
            </a:r>
            <a:r>
              <a:rPr lang="en-US" sz="2200"/>
              <a:t>can help you retrieve missing words, e.g. </a:t>
            </a:r>
          </a:p>
          <a:p>
            <a:pPr marL="45720" indent="0">
              <a:buNone/>
            </a:pPr>
            <a:r>
              <a:rPr lang="en-US" sz="2200" smtClean="0"/>
              <a:t>   Nobody's </a:t>
            </a:r>
            <a:r>
              <a:rPr lang="en-US" sz="2200" smtClean="0">
                <a:solidFill>
                  <a:srgbClr val="FF0000"/>
                </a:solidFill>
              </a:rPr>
              <a:t>RICH</a:t>
            </a:r>
            <a:r>
              <a:rPr lang="en-US" sz="2200" smtClean="0"/>
              <a:t>, </a:t>
            </a:r>
            <a:r>
              <a:rPr lang="en-US" sz="2200"/>
              <a:t>but some of us are </a:t>
            </a:r>
            <a:r>
              <a:rPr lang="en-US" sz="2200" smtClean="0"/>
              <a:t>really </a:t>
            </a:r>
            <a:r>
              <a:rPr lang="en-US" sz="2200" u="sng" smtClean="0">
                <a:solidFill>
                  <a:srgbClr val="FF0000"/>
                </a:solidFill>
              </a:rPr>
              <a:t>     ?      </a:t>
            </a:r>
            <a:r>
              <a:rPr lang="en-US" sz="2200" smtClean="0"/>
              <a:t>. </a:t>
            </a:r>
            <a:br>
              <a:rPr lang="en-US" sz="2200" smtClean="0"/>
            </a:br>
            <a:endParaRPr lang="en-US" sz="2200" smtClean="0"/>
          </a:p>
          <a:p>
            <a:r>
              <a:rPr lang="en-US" sz="2200" smtClean="0">
                <a:solidFill>
                  <a:srgbClr val="008000"/>
                </a:solidFill>
              </a:rPr>
              <a:t>Rhymes</a:t>
            </a:r>
            <a:r>
              <a:rPr lang="en-US" sz="2200" smtClean="0"/>
              <a:t>: Use </a:t>
            </a:r>
            <a:r>
              <a:rPr lang="en-US" sz="2200" smtClean="0">
                <a:solidFill>
                  <a:srgbClr val="FF0000"/>
                </a:solidFill>
              </a:rPr>
              <a:t>OneLook</a:t>
            </a:r>
            <a:r>
              <a:rPr lang="en-US" sz="2200" smtClean="0"/>
              <a:t> or </a:t>
            </a:r>
            <a:r>
              <a:rPr lang="en-US" sz="2200" smtClean="0">
                <a:solidFill>
                  <a:srgbClr val="FF0000"/>
                </a:solidFill>
              </a:rPr>
              <a:t>Rhymezone </a:t>
            </a:r>
            <a:r>
              <a:rPr lang="en-US" sz="2200" smtClean="0"/>
              <a:t>e.g.: It’s showing signs of </a:t>
            </a:r>
            <a:r>
              <a:rPr lang="en-US" sz="2200" u="sng" smtClean="0">
                <a:solidFill>
                  <a:srgbClr val="FF0000"/>
                </a:solidFill>
              </a:rPr>
              <a:t>      ?      </a:t>
            </a:r>
            <a:r>
              <a:rPr lang="en-US" sz="2200" smtClean="0"/>
              <a:t> and tear.  </a:t>
            </a:r>
            <a:r>
              <a:rPr lang="en-US" sz="2200" smtClean="0">
                <a:hlinkClick r:id="rId2"/>
              </a:rPr>
              <a:t>http://www.rhymezone.com/</a:t>
            </a:r>
            <a:r>
              <a:rPr lang="en-US" sz="2200" smtClean="0"/>
              <a:t/>
            </a:r>
            <a:br>
              <a:rPr lang="en-US" sz="2200" smtClean="0"/>
            </a:br>
            <a:r>
              <a:rPr lang="en-US" sz="2200" smtClean="0"/>
              <a:t>     </a:t>
            </a:r>
            <a:r>
              <a:rPr lang="en-US" smtClean="0"/>
              <a:t/>
            </a:r>
            <a:br>
              <a:rPr lang="en-US" smtClean="0"/>
            </a:br>
            <a:endParaRPr lang="en-US" smtClean="0"/>
          </a:p>
          <a:p>
            <a:pPr marL="45720" indent="0">
              <a:buNone/>
            </a:pPr>
            <a:endParaRPr lang="en-US" smtClean="0"/>
          </a:p>
          <a:p>
            <a:pPr marL="45720" indent="0">
              <a:buNone/>
            </a:pPr>
            <a:endParaRPr lang="en-US" smtClean="0"/>
          </a:p>
          <a:p>
            <a:pPr marL="45720" indent="0">
              <a:buNone/>
            </a:pPr>
            <a:endParaRPr lang="en-US"/>
          </a:p>
          <a:p>
            <a:pPr marL="45720" indent="0">
              <a:buNone/>
            </a:pPr>
            <a:endParaRPr lang="en-US" smtClean="0"/>
          </a:p>
          <a:p>
            <a:pPr marL="45720" indent="0">
              <a:buNone/>
            </a:pPr>
            <a:endParaRPr lang="en-US"/>
          </a:p>
        </p:txBody>
      </p:sp>
      <p:sp>
        <p:nvSpPr>
          <p:cNvPr id="3" name="Title 2"/>
          <p:cNvSpPr>
            <a:spLocks noGrp="1"/>
          </p:cNvSpPr>
          <p:nvPr>
            <p:ph type="title"/>
          </p:nvPr>
        </p:nvSpPr>
        <p:spPr/>
        <p:txBody>
          <a:bodyPr/>
          <a:lstStyle/>
          <a:p>
            <a:r>
              <a:rPr lang="en-US" smtClean="0"/>
              <a:t>26. Use parallelism and rhyme</a:t>
            </a:r>
            <a:endParaRPr lang="en-US"/>
          </a:p>
        </p:txBody>
      </p:sp>
      <p:pic>
        <p:nvPicPr>
          <p:cNvPr id="4" name="Picture 3" descr="Screen Shot 2016-09-06 at 11.33.34 AM.png"/>
          <p:cNvPicPr>
            <a:picLocks noChangeAspect="1"/>
          </p:cNvPicPr>
          <p:nvPr/>
        </p:nvPicPr>
        <p:blipFill rotWithShape="1">
          <a:blip r:embed="rId3">
            <a:extLst>
              <a:ext uri="{28A0092B-C50C-407E-A947-70E740481C1C}">
                <a14:useLocalDpi xmlns:a14="http://schemas.microsoft.com/office/drawing/2010/main" val="0"/>
              </a:ext>
            </a:extLst>
          </a:blip>
          <a:srcRect l="5681" t="4379" r="4278" b="2964"/>
          <a:stretch/>
        </p:blipFill>
        <p:spPr>
          <a:xfrm>
            <a:off x="2554700" y="3702548"/>
            <a:ext cx="4072921" cy="2852518"/>
          </a:xfrm>
          <a:prstGeom prst="rect">
            <a:avLst/>
          </a:prstGeom>
        </p:spPr>
      </p:pic>
    </p:spTree>
    <p:extLst>
      <p:ext uri="{BB962C8B-B14F-4D97-AF65-F5344CB8AC3E}">
        <p14:creationId xmlns:p14="http://schemas.microsoft.com/office/powerpoint/2010/main" val="2203456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901708"/>
          </a:xfrm>
        </p:spPr>
        <p:txBody>
          <a:bodyPr>
            <a:normAutofit/>
          </a:bodyPr>
          <a:lstStyle/>
          <a:p>
            <a:r>
              <a:rPr lang="en-US" sz="2400" smtClean="0"/>
              <a:t>Your vowels must be CORRECT and PRECISE. </a:t>
            </a:r>
            <a:br>
              <a:rPr lang="en-US" sz="2400" smtClean="0"/>
            </a:br>
            <a:r>
              <a:rPr lang="en-US" sz="2400" smtClean="0"/>
              <a:t>No sloppiness allowed –</a:t>
            </a:r>
            <a:br>
              <a:rPr lang="en-US" sz="2400" smtClean="0"/>
            </a:br>
            <a:r>
              <a:rPr lang="en-US" sz="2400" smtClean="0"/>
              <a:t>train yourself every day! </a:t>
            </a:r>
            <a:br>
              <a:rPr lang="en-US" sz="2400" smtClean="0"/>
            </a:br>
            <a:r>
              <a:rPr lang="en-US" sz="2400" smtClean="0"/>
              <a:t/>
            </a:r>
            <a:br>
              <a:rPr lang="en-US" sz="2400" smtClean="0"/>
            </a:br>
            <a:endParaRPr lang="en-US" sz="2400"/>
          </a:p>
        </p:txBody>
      </p:sp>
      <p:sp>
        <p:nvSpPr>
          <p:cNvPr id="3" name="Title 2"/>
          <p:cNvSpPr>
            <a:spLocks noGrp="1"/>
          </p:cNvSpPr>
          <p:nvPr>
            <p:ph type="title"/>
          </p:nvPr>
        </p:nvSpPr>
        <p:spPr/>
        <p:txBody>
          <a:bodyPr/>
          <a:lstStyle/>
          <a:p>
            <a:r>
              <a:rPr lang="en-US" sz="4800" smtClean="0"/>
              <a:t>2. Vowels matter!</a:t>
            </a:r>
            <a:endParaRPr lang="en-US" sz="4800"/>
          </a:p>
        </p:txBody>
      </p:sp>
      <p:pic>
        <p:nvPicPr>
          <p:cNvPr id="4" name="Content Placeholder 3" descr="vowel chart US English new.pdf"/>
          <p:cNvPicPr>
            <a:picLocks noChangeAspect="1"/>
          </p:cNvPicPr>
          <p:nvPr/>
        </p:nvPicPr>
        <p:blipFill rotWithShape="1">
          <a:blip r:embed="rId2">
            <a:extLst>
              <a:ext uri="{28A0092B-C50C-407E-A947-70E740481C1C}">
                <a14:useLocalDpi xmlns:a14="http://schemas.microsoft.com/office/drawing/2010/main" val="0"/>
              </a:ext>
            </a:extLst>
          </a:blip>
          <a:srcRect l="16903" t="51729" r="48040" b="27662"/>
          <a:stretch/>
        </p:blipFill>
        <p:spPr>
          <a:xfrm>
            <a:off x="486703" y="3225209"/>
            <a:ext cx="3834395" cy="2843921"/>
          </a:xfrm>
          <a:prstGeom prst="rect">
            <a:avLst/>
          </a:prstGeom>
        </p:spPr>
      </p:pic>
      <p:sp>
        <p:nvSpPr>
          <p:cNvPr id="5" name="TextBox 4"/>
          <p:cNvSpPr txBox="1"/>
          <p:nvPr/>
        </p:nvSpPr>
        <p:spPr>
          <a:xfrm>
            <a:off x="1983638" y="6151420"/>
            <a:ext cx="5150896" cy="430887"/>
          </a:xfrm>
          <a:prstGeom prst="rect">
            <a:avLst/>
          </a:prstGeom>
          <a:noFill/>
        </p:spPr>
        <p:txBody>
          <a:bodyPr wrap="square" rtlCol="0">
            <a:spAutoFit/>
          </a:bodyPr>
          <a:lstStyle/>
          <a:p>
            <a:r>
              <a:rPr lang="en-US" sz="1100"/>
              <a:t>http://clas.mq.edu.au/speech/phonetics/phonetics/vowelartic/lip_posture.gif</a:t>
            </a:r>
            <a:br>
              <a:rPr lang="en-US" sz="1100"/>
            </a:br>
            <a:r>
              <a:rPr lang="en-US" sz="1100"/>
              <a:t>http://www.rlacortongillingham.com/wp-content/uploads/2015/03/vowels.png</a:t>
            </a:r>
          </a:p>
        </p:txBody>
      </p:sp>
      <p:pic>
        <p:nvPicPr>
          <p:cNvPr id="6" name="Picture 5" descr="lip_postur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120" y="3502595"/>
            <a:ext cx="3486056" cy="2287923"/>
          </a:xfrm>
          <a:prstGeom prst="rect">
            <a:avLst/>
          </a:prstGeom>
        </p:spPr>
      </p:pic>
      <p:pic>
        <p:nvPicPr>
          <p:cNvPr id="8" name="Picture 7"/>
          <p:cNvPicPr>
            <a:picLocks noChangeAspect="1"/>
          </p:cNvPicPr>
          <p:nvPr/>
        </p:nvPicPr>
        <p:blipFill>
          <a:blip r:embed="rId4"/>
          <a:stretch>
            <a:fillRect/>
          </a:stretch>
        </p:blipFill>
        <p:spPr>
          <a:xfrm>
            <a:off x="4942808" y="2478099"/>
            <a:ext cx="3401394" cy="617081"/>
          </a:xfrm>
          <a:prstGeom prst="rect">
            <a:avLst/>
          </a:prstGeom>
        </p:spPr>
      </p:pic>
    </p:spTree>
    <p:extLst>
      <p:ext uri="{BB962C8B-B14F-4D97-AF65-F5344CB8AC3E}">
        <p14:creationId xmlns:p14="http://schemas.microsoft.com/office/powerpoint/2010/main" val="41021679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071"/>
            <a:ext cx="8234157" cy="4908992"/>
          </a:xfrm>
        </p:spPr>
        <p:txBody>
          <a:bodyPr>
            <a:noAutofit/>
          </a:bodyPr>
          <a:lstStyle/>
          <a:p>
            <a:pPr marL="45720" indent="0">
              <a:buNone/>
            </a:pPr>
            <a:r>
              <a:rPr lang="en-US" sz="2400" smtClean="0"/>
              <a:t>The initial </a:t>
            </a:r>
            <a:r>
              <a:rPr lang="en-US" sz="2400" smtClean="0">
                <a:solidFill>
                  <a:srgbClr val="FF0000"/>
                </a:solidFill>
                <a:latin typeface="Lucida Sans Unicode"/>
                <a:cs typeface="Lucida Sans Unicode"/>
              </a:rPr>
              <a:t>/h/</a:t>
            </a:r>
            <a:r>
              <a:rPr lang="en-US" sz="2400" smtClean="0"/>
              <a:t> sound is often dropped in </a:t>
            </a:r>
            <a:br>
              <a:rPr lang="en-US" sz="2400" smtClean="0"/>
            </a:br>
            <a:r>
              <a:rPr lang="en-US" sz="2400" smtClean="0">
                <a:solidFill>
                  <a:srgbClr val="FF0000"/>
                </a:solidFill>
              </a:rPr>
              <a:t>unstressed non-initial </a:t>
            </a:r>
            <a:r>
              <a:rPr lang="en-US" sz="2400" smtClean="0"/>
              <a:t>pronouns, e.g.:</a:t>
            </a:r>
            <a:r>
              <a:rPr lang="en-US" sz="1100" smtClean="0"/>
              <a:t/>
            </a:r>
            <a:br>
              <a:rPr lang="en-US" sz="1100" smtClean="0"/>
            </a:br>
            <a:endParaRPr lang="en-US" sz="1100" smtClean="0"/>
          </a:p>
          <a:p>
            <a:pPr lvl="5"/>
            <a:r>
              <a:rPr lang="en-US" sz="3000" smtClean="0"/>
              <a:t>he = </a:t>
            </a:r>
            <a:r>
              <a:rPr lang="en-US" sz="3000" smtClean="0">
                <a:solidFill>
                  <a:srgbClr val="008000"/>
                </a:solidFill>
              </a:rPr>
              <a:t>’e         </a:t>
            </a:r>
            <a:r>
              <a:rPr lang="en-US" sz="3000" smtClean="0">
                <a:solidFill>
                  <a:schemeClr val="bg2">
                    <a:lumMod val="50000"/>
                  </a:schemeClr>
                </a:solidFill>
              </a:rPr>
              <a:t>e.g. “Here ’e is!”</a:t>
            </a:r>
          </a:p>
          <a:p>
            <a:pPr lvl="5"/>
            <a:r>
              <a:rPr lang="en-US" sz="3000" smtClean="0"/>
              <a:t>him = </a:t>
            </a:r>
            <a:r>
              <a:rPr lang="en-US" sz="3000" smtClean="0">
                <a:solidFill>
                  <a:srgbClr val="008000"/>
                </a:solidFill>
              </a:rPr>
              <a:t>’im</a:t>
            </a:r>
            <a:r>
              <a:rPr lang="en-US" sz="3000">
                <a:solidFill>
                  <a:srgbClr val="008000"/>
                </a:solidFill>
              </a:rPr>
              <a:t> </a:t>
            </a:r>
            <a:r>
              <a:rPr lang="en-US" sz="3000" smtClean="0">
                <a:solidFill>
                  <a:srgbClr val="008000"/>
                </a:solidFill>
              </a:rPr>
              <a:t>    </a:t>
            </a:r>
            <a:r>
              <a:rPr lang="en-US" sz="3000" smtClean="0">
                <a:solidFill>
                  <a:schemeClr val="bg2">
                    <a:lumMod val="50000"/>
                  </a:schemeClr>
                </a:solidFill>
              </a:rPr>
              <a:t>e.g</a:t>
            </a:r>
            <a:r>
              <a:rPr lang="en-US" sz="3000">
                <a:solidFill>
                  <a:schemeClr val="bg2">
                    <a:lumMod val="50000"/>
                  </a:schemeClr>
                </a:solidFill>
              </a:rPr>
              <a:t>. </a:t>
            </a:r>
            <a:r>
              <a:rPr lang="en-US" sz="3000" smtClean="0">
                <a:solidFill>
                  <a:schemeClr val="bg2">
                    <a:lumMod val="50000"/>
                  </a:schemeClr>
                </a:solidFill>
              </a:rPr>
              <a:t>“Give it to ’im!</a:t>
            </a:r>
            <a:r>
              <a:rPr lang="en-US" sz="3000">
                <a:solidFill>
                  <a:schemeClr val="bg2">
                    <a:lumMod val="50000"/>
                  </a:schemeClr>
                </a:solidFill>
              </a:rPr>
              <a:t>”</a:t>
            </a:r>
            <a:endParaRPr lang="en-US" sz="3000" smtClean="0">
              <a:solidFill>
                <a:srgbClr val="008000"/>
              </a:solidFill>
            </a:endParaRPr>
          </a:p>
          <a:p>
            <a:pPr lvl="5"/>
            <a:r>
              <a:rPr lang="en-US" sz="3000" smtClean="0"/>
              <a:t>his = </a:t>
            </a:r>
            <a:r>
              <a:rPr lang="en-US" sz="3000" smtClean="0">
                <a:solidFill>
                  <a:srgbClr val="008000"/>
                </a:solidFill>
              </a:rPr>
              <a:t>’is        </a:t>
            </a:r>
            <a:r>
              <a:rPr lang="en-US" sz="3000">
                <a:solidFill>
                  <a:schemeClr val="bg2">
                    <a:lumMod val="50000"/>
                  </a:schemeClr>
                </a:solidFill>
              </a:rPr>
              <a:t>e.g. </a:t>
            </a:r>
            <a:r>
              <a:rPr lang="en-US" sz="3000" smtClean="0">
                <a:solidFill>
                  <a:schemeClr val="bg2">
                    <a:lumMod val="50000"/>
                  </a:schemeClr>
                </a:solidFill>
              </a:rPr>
              <a:t>“There’s ’is sister!</a:t>
            </a:r>
            <a:r>
              <a:rPr lang="en-US" sz="3000">
                <a:solidFill>
                  <a:schemeClr val="bg2">
                    <a:lumMod val="50000"/>
                  </a:schemeClr>
                </a:solidFill>
              </a:rPr>
              <a:t>”</a:t>
            </a:r>
            <a:endParaRPr lang="en-US" sz="3000" smtClean="0">
              <a:solidFill>
                <a:srgbClr val="008000"/>
              </a:solidFill>
            </a:endParaRPr>
          </a:p>
          <a:p>
            <a:pPr lvl="5"/>
            <a:r>
              <a:rPr lang="en-US" sz="3000" smtClean="0"/>
              <a:t>her = </a:t>
            </a:r>
            <a:r>
              <a:rPr lang="en-US" sz="3000" smtClean="0">
                <a:solidFill>
                  <a:srgbClr val="008000"/>
                </a:solidFill>
              </a:rPr>
              <a:t>’er       </a:t>
            </a:r>
            <a:r>
              <a:rPr lang="en-US" sz="3000">
                <a:solidFill>
                  <a:schemeClr val="bg2">
                    <a:lumMod val="50000"/>
                  </a:schemeClr>
                </a:solidFill>
              </a:rPr>
              <a:t>e.g. </a:t>
            </a:r>
            <a:r>
              <a:rPr lang="en-US" sz="3000" smtClean="0">
                <a:solidFill>
                  <a:schemeClr val="bg2">
                    <a:lumMod val="50000"/>
                  </a:schemeClr>
                </a:solidFill>
              </a:rPr>
              <a:t>“Look at ’er go!</a:t>
            </a:r>
            <a:r>
              <a:rPr lang="en-US" sz="3000">
                <a:solidFill>
                  <a:schemeClr val="bg2">
                    <a:lumMod val="50000"/>
                  </a:schemeClr>
                </a:solidFill>
              </a:rPr>
              <a:t>”</a:t>
            </a:r>
            <a:r>
              <a:rPr lang="en-US" sz="3000" smtClean="0"/>
              <a:t/>
            </a:r>
            <a:br>
              <a:rPr lang="en-US" sz="3000" smtClean="0"/>
            </a:br>
            <a:endParaRPr lang="en-US" sz="3000" smtClean="0"/>
          </a:p>
          <a:p>
            <a:pPr marL="1371600" lvl="5" indent="0">
              <a:buNone/>
            </a:pPr>
            <a:r>
              <a:rPr lang="en-US" sz="3000" smtClean="0"/>
              <a:t>Also:</a:t>
            </a:r>
          </a:p>
          <a:p>
            <a:pPr lvl="5"/>
            <a:r>
              <a:rPr lang="en-US" sz="3000" smtClean="0"/>
              <a:t>them = </a:t>
            </a:r>
            <a:r>
              <a:rPr lang="en-US" sz="3000" smtClean="0">
                <a:solidFill>
                  <a:srgbClr val="008000"/>
                </a:solidFill>
              </a:rPr>
              <a:t>’em   </a:t>
            </a:r>
            <a:r>
              <a:rPr lang="en-US" sz="3000" smtClean="0">
                <a:solidFill>
                  <a:schemeClr val="bg2">
                    <a:lumMod val="50000"/>
                  </a:schemeClr>
                </a:solidFill>
              </a:rPr>
              <a:t>e.g</a:t>
            </a:r>
            <a:r>
              <a:rPr lang="en-US" sz="3000">
                <a:solidFill>
                  <a:schemeClr val="bg2">
                    <a:lumMod val="50000"/>
                  </a:schemeClr>
                </a:solidFill>
              </a:rPr>
              <a:t>. </a:t>
            </a:r>
            <a:r>
              <a:rPr lang="en-US" sz="3000" smtClean="0">
                <a:solidFill>
                  <a:schemeClr val="bg2">
                    <a:lumMod val="50000"/>
                  </a:schemeClr>
                </a:solidFill>
              </a:rPr>
              <a:t>“Tell ’em the answer!”</a:t>
            </a:r>
            <a:endParaRPr lang="en-US" sz="3000" smtClean="0">
              <a:solidFill>
                <a:srgbClr val="008000"/>
              </a:solidFill>
            </a:endParaRPr>
          </a:p>
        </p:txBody>
      </p:sp>
      <p:sp>
        <p:nvSpPr>
          <p:cNvPr id="3" name="Title 2"/>
          <p:cNvSpPr>
            <a:spLocks noGrp="1"/>
          </p:cNvSpPr>
          <p:nvPr>
            <p:ph type="title"/>
          </p:nvPr>
        </p:nvSpPr>
        <p:spPr/>
        <p:txBody>
          <a:bodyPr/>
          <a:lstStyle/>
          <a:p>
            <a:r>
              <a:rPr lang="en-US" smtClean="0"/>
              <a:t>27. dropped “h-” in pronouns</a:t>
            </a:r>
            <a:endParaRPr lang="en-US"/>
          </a:p>
        </p:txBody>
      </p:sp>
    </p:spTree>
    <p:extLst>
      <p:ext uri="{BB962C8B-B14F-4D97-AF65-F5344CB8AC3E}">
        <p14:creationId xmlns:p14="http://schemas.microsoft.com/office/powerpoint/2010/main" val="142329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367" y="1719070"/>
            <a:ext cx="8511525" cy="4919352"/>
          </a:xfrm>
        </p:spPr>
        <p:txBody>
          <a:bodyPr>
            <a:normAutofit/>
          </a:bodyPr>
          <a:lstStyle/>
          <a:p>
            <a:r>
              <a:rPr lang="en-US" sz="2100" smtClean="0"/>
              <a:t>Learn and get used to some of the main features of </a:t>
            </a:r>
            <a:r>
              <a:rPr lang="en-US" sz="2100" smtClean="0">
                <a:solidFill>
                  <a:srgbClr val="FF0000"/>
                </a:solidFill>
              </a:rPr>
              <a:t>Southern </a:t>
            </a:r>
            <a:r>
              <a:rPr lang="en-US" sz="2100" smtClean="0">
                <a:solidFill>
                  <a:srgbClr val="534949"/>
                </a:solidFill>
              </a:rPr>
              <a:t>and</a:t>
            </a:r>
            <a:r>
              <a:rPr lang="en-US" sz="2100" smtClean="0">
                <a:solidFill>
                  <a:srgbClr val="FF0000"/>
                </a:solidFill>
              </a:rPr>
              <a:t> Black US English </a:t>
            </a:r>
            <a:r>
              <a:rPr lang="en-US" sz="2100" smtClean="0"/>
              <a:t>and other major dialects</a:t>
            </a:r>
          </a:p>
          <a:p>
            <a:r>
              <a:rPr lang="en-US" sz="2100" smtClean="0">
                <a:solidFill>
                  <a:schemeClr val="bg2">
                    <a:lumMod val="50000"/>
                  </a:schemeClr>
                </a:solidFill>
              </a:rPr>
              <a:t>Examples:</a:t>
            </a:r>
            <a:br>
              <a:rPr lang="en-US" sz="2100" smtClean="0">
                <a:solidFill>
                  <a:schemeClr val="bg2">
                    <a:lumMod val="50000"/>
                  </a:schemeClr>
                </a:solidFill>
              </a:rPr>
            </a:br>
            <a:r>
              <a:rPr lang="en-US" sz="2100" smtClean="0"/>
              <a:t>“</a:t>
            </a:r>
            <a:r>
              <a:rPr lang="en-US" sz="2100" smtClean="0">
                <a:solidFill>
                  <a:srgbClr val="008000"/>
                </a:solidFill>
              </a:rPr>
              <a:t>I</a:t>
            </a:r>
            <a:r>
              <a:rPr lang="en-US" sz="2100" smtClean="0"/>
              <a:t>”: General American </a:t>
            </a:r>
            <a:r>
              <a:rPr lang="pt-BR" sz="2100" smtClean="0">
                <a:solidFill>
                  <a:srgbClr val="FF0000"/>
                </a:solidFill>
                <a:latin typeface="Lucida Sans Unicode"/>
                <a:cs typeface="Lucida Sans Unicode"/>
              </a:rPr>
              <a:t>[aɪ] </a:t>
            </a:r>
            <a:r>
              <a:rPr lang="pt-BR" sz="2100" smtClean="0"/>
              <a:t>= Southern/Black US English </a:t>
            </a:r>
            <a:r>
              <a:rPr lang="pt-BR" sz="2100" smtClean="0">
                <a:solidFill>
                  <a:srgbClr val="FF0000"/>
                </a:solidFill>
                <a:latin typeface="Lucida Sans Unicode"/>
                <a:cs typeface="Lucida Sans Unicode"/>
              </a:rPr>
              <a:t>[a]           </a:t>
            </a:r>
            <a:r>
              <a:rPr lang="pt-BR" sz="2100" smtClean="0">
                <a:solidFill>
                  <a:srgbClr val="008000"/>
                </a:solidFill>
                <a:latin typeface="Lucida Sans Unicode"/>
                <a:cs typeface="Lucida Sans Unicode"/>
              </a:rPr>
              <a:t>“pen”</a:t>
            </a:r>
            <a:r>
              <a:rPr lang="en-US" sz="2100" smtClean="0"/>
              <a:t>: GA </a:t>
            </a:r>
            <a:r>
              <a:rPr lang="pt-BR" sz="2100" smtClean="0">
                <a:solidFill>
                  <a:srgbClr val="FF0000"/>
                </a:solidFill>
                <a:latin typeface="Lucida Sans Unicode"/>
                <a:cs typeface="Lucida Sans Unicode"/>
              </a:rPr>
              <a:t>[ɛn] </a:t>
            </a:r>
            <a:r>
              <a:rPr lang="pt-BR" sz="2100"/>
              <a:t>= </a:t>
            </a:r>
            <a:r>
              <a:rPr lang="pt-BR" sz="2100" smtClean="0"/>
              <a:t>S/BE </a:t>
            </a:r>
            <a:r>
              <a:rPr lang="pt-BR" sz="2100" smtClean="0">
                <a:solidFill>
                  <a:srgbClr val="FF0000"/>
                </a:solidFill>
                <a:latin typeface="Lucida Sans Unicode"/>
                <a:cs typeface="Lucida Sans Unicode"/>
              </a:rPr>
              <a:t>[ɪn]</a:t>
            </a:r>
            <a:r>
              <a:rPr lang="pt-BR" sz="2100">
                <a:solidFill>
                  <a:srgbClr val="008000"/>
                </a:solidFill>
                <a:latin typeface="Lucida Sans Unicode"/>
                <a:cs typeface="Lucida Sans Unicode"/>
              </a:rPr>
              <a:t/>
            </a:r>
            <a:br>
              <a:rPr lang="pt-BR" sz="2100">
                <a:solidFill>
                  <a:srgbClr val="008000"/>
                </a:solidFill>
                <a:latin typeface="Lucida Sans Unicode"/>
                <a:cs typeface="Lucida Sans Unicode"/>
              </a:rPr>
            </a:br>
            <a:endParaRPr lang="en-US" sz="2100">
              <a:solidFill>
                <a:srgbClr val="008000"/>
              </a:solidFill>
              <a:latin typeface="Lucida Sans Unicode"/>
              <a:cs typeface="Lucida Sans Unicode"/>
            </a:endParaRPr>
          </a:p>
        </p:txBody>
      </p:sp>
      <p:sp>
        <p:nvSpPr>
          <p:cNvPr id="3" name="Title 2"/>
          <p:cNvSpPr>
            <a:spLocks noGrp="1"/>
          </p:cNvSpPr>
          <p:nvPr>
            <p:ph type="title"/>
          </p:nvPr>
        </p:nvSpPr>
        <p:spPr/>
        <p:txBody>
          <a:bodyPr/>
          <a:lstStyle/>
          <a:p>
            <a:r>
              <a:rPr lang="en-US" smtClean="0"/>
              <a:t>28. Learn common </a:t>
            </a:r>
            <a:br>
              <a:rPr lang="en-US" smtClean="0"/>
            </a:br>
            <a:r>
              <a:rPr lang="en-US" smtClean="0"/>
              <a:t>dialect equivalents</a:t>
            </a:r>
            <a:endParaRPr lang="en-US"/>
          </a:p>
        </p:txBody>
      </p:sp>
      <p:sp>
        <p:nvSpPr>
          <p:cNvPr id="4" name="TextBox 3"/>
          <p:cNvSpPr txBox="1"/>
          <p:nvPr/>
        </p:nvSpPr>
        <p:spPr>
          <a:xfrm>
            <a:off x="2744477" y="6638422"/>
            <a:ext cx="3824751" cy="261610"/>
          </a:xfrm>
          <a:prstGeom prst="rect">
            <a:avLst/>
          </a:prstGeom>
          <a:noFill/>
        </p:spPr>
        <p:txBody>
          <a:bodyPr wrap="square" rtlCol="0">
            <a:spAutoFit/>
          </a:bodyPr>
          <a:lstStyle/>
          <a:p>
            <a:r>
              <a:rPr lang="en-US" sz="1100"/>
              <a:t>https://mrupert.files.wordpress.com/2013/03/accents.jpg</a:t>
            </a:r>
          </a:p>
        </p:txBody>
      </p:sp>
      <p:pic>
        <p:nvPicPr>
          <p:cNvPr id="5" name="Picture 4"/>
          <p:cNvPicPr>
            <a:picLocks noChangeAspect="1"/>
          </p:cNvPicPr>
          <p:nvPr/>
        </p:nvPicPr>
        <p:blipFill>
          <a:blip r:embed="rId3"/>
          <a:stretch>
            <a:fillRect/>
          </a:stretch>
        </p:blipFill>
        <p:spPr>
          <a:xfrm>
            <a:off x="2335725" y="3575360"/>
            <a:ext cx="4338428" cy="2819112"/>
          </a:xfrm>
          <a:prstGeom prst="rect">
            <a:avLst/>
          </a:prstGeom>
        </p:spPr>
      </p:pic>
    </p:spTree>
    <p:extLst>
      <p:ext uri="{BB962C8B-B14F-4D97-AF65-F5344CB8AC3E}">
        <p14:creationId xmlns:p14="http://schemas.microsoft.com/office/powerpoint/2010/main" val="3927606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Translate the story into Chinese in your head. Does everything </a:t>
            </a:r>
            <a:r>
              <a:rPr lang="en-US" smtClean="0">
                <a:solidFill>
                  <a:srgbClr val="FF0000"/>
                </a:solidFill>
              </a:rPr>
              <a:t>fit together</a:t>
            </a:r>
            <a:r>
              <a:rPr lang="en-US" smtClean="0">
                <a:solidFill>
                  <a:srgbClr val="008000"/>
                </a:solidFill>
              </a:rPr>
              <a:t> </a:t>
            </a:r>
            <a:r>
              <a:rPr lang="en-US" smtClean="0"/>
              <a:t>and </a:t>
            </a:r>
            <a:r>
              <a:rPr lang="en-US" smtClean="0">
                <a:solidFill>
                  <a:srgbClr val="FF0000"/>
                </a:solidFill>
              </a:rPr>
              <a:t>make sense</a:t>
            </a:r>
            <a:r>
              <a:rPr lang="en-US" smtClean="0"/>
              <a:t>? If anything is at all odd, follow up on it – there may be a </a:t>
            </a:r>
            <a:r>
              <a:rPr lang="en-US" smtClean="0">
                <a:solidFill>
                  <a:srgbClr val="008000"/>
                </a:solidFill>
              </a:rPr>
              <a:t>misunderstanding</a:t>
            </a:r>
            <a:r>
              <a:rPr lang="en-US" smtClean="0"/>
              <a:t>.</a:t>
            </a:r>
            <a:endParaRPr lang="en-US" sz="1100" smtClean="0"/>
          </a:p>
          <a:p>
            <a:pPr marL="45720" indent="0">
              <a:buNone/>
            </a:pPr>
            <a:endParaRPr lang="en-US" sz="1100" smtClean="0"/>
          </a:p>
          <a:p>
            <a:r>
              <a:rPr lang="en-US" smtClean="0"/>
              <a:t>Make sure you understand something of the </a:t>
            </a:r>
            <a:r>
              <a:rPr lang="en-US" smtClean="0">
                <a:solidFill>
                  <a:srgbClr val="008000"/>
                </a:solidFill>
              </a:rPr>
              <a:t>background</a:t>
            </a:r>
            <a:r>
              <a:rPr lang="en-US" smtClean="0"/>
              <a:t> of each story, for example, just how sensitive </a:t>
            </a:r>
            <a:r>
              <a:rPr lang="en-US" smtClean="0">
                <a:solidFill>
                  <a:srgbClr val="008000"/>
                </a:solidFill>
              </a:rPr>
              <a:t>race relations</a:t>
            </a:r>
            <a:r>
              <a:rPr lang="en-US" smtClean="0"/>
              <a:t> are in the US.</a:t>
            </a:r>
          </a:p>
          <a:p>
            <a:pPr marL="45720" indent="0">
              <a:buNone/>
            </a:pPr>
            <a:endParaRPr lang="en-US" smtClean="0"/>
          </a:p>
          <a:p>
            <a:endParaRPr lang="en-US"/>
          </a:p>
        </p:txBody>
      </p:sp>
      <p:sp>
        <p:nvSpPr>
          <p:cNvPr id="3" name="Title 2"/>
          <p:cNvSpPr>
            <a:spLocks noGrp="1"/>
          </p:cNvSpPr>
          <p:nvPr>
            <p:ph type="title"/>
          </p:nvPr>
        </p:nvSpPr>
        <p:spPr/>
        <p:txBody>
          <a:bodyPr/>
          <a:lstStyle/>
          <a:p>
            <a:r>
              <a:rPr lang="en-US" sz="3600"/>
              <a:t>29</a:t>
            </a:r>
            <a:r>
              <a:rPr lang="en-US" sz="3600" smtClean="0"/>
              <a:t>. Logic, coherence, background</a:t>
            </a:r>
            <a:endParaRPr lang="en-US" sz="3600"/>
          </a:p>
        </p:txBody>
      </p:sp>
      <p:sp>
        <p:nvSpPr>
          <p:cNvPr id="4" name="TextBox 3"/>
          <p:cNvSpPr txBox="1"/>
          <p:nvPr/>
        </p:nvSpPr>
        <p:spPr>
          <a:xfrm>
            <a:off x="702162" y="6121271"/>
            <a:ext cx="7779442" cy="430887"/>
          </a:xfrm>
          <a:prstGeom prst="rect">
            <a:avLst/>
          </a:prstGeom>
          <a:noFill/>
        </p:spPr>
        <p:txBody>
          <a:bodyPr wrap="square" rtlCol="0">
            <a:spAutoFit/>
          </a:bodyPr>
          <a:lstStyle/>
          <a:p>
            <a:pPr algn="ctr"/>
            <a:r>
              <a:rPr lang="pt-BR" sz="1100"/>
              <a:t>https://i.guim.co.uk/img/media/37cb937a75ca9867bceb046172e56db5189f9576/0_0_5616_3370/master/5616.jpg?w=620&amp;q=55&amp;auto=format&amp;usm=12&amp;fit=max&amp;s=6ab7e38ace2e990763e9712e40f0cdb4</a:t>
            </a:r>
            <a:endParaRPr lang="en-US" sz="1100"/>
          </a:p>
        </p:txBody>
      </p:sp>
      <p:pic>
        <p:nvPicPr>
          <p:cNvPr id="7" name="Picture 6"/>
          <p:cNvPicPr>
            <a:picLocks noChangeAspect="1"/>
          </p:cNvPicPr>
          <p:nvPr/>
        </p:nvPicPr>
        <p:blipFill>
          <a:blip r:embed="rId2"/>
          <a:stretch>
            <a:fillRect/>
          </a:stretch>
        </p:blipFill>
        <p:spPr>
          <a:xfrm>
            <a:off x="2963451" y="3718658"/>
            <a:ext cx="3545583" cy="2127350"/>
          </a:xfrm>
          <a:prstGeom prst="rect">
            <a:avLst/>
          </a:prstGeom>
        </p:spPr>
      </p:pic>
    </p:spTree>
    <p:extLst>
      <p:ext uri="{BB962C8B-B14F-4D97-AF65-F5344CB8AC3E}">
        <p14:creationId xmlns:p14="http://schemas.microsoft.com/office/powerpoint/2010/main" val="3199276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6342" y="1719071"/>
            <a:ext cx="8292550" cy="4407408"/>
          </a:xfrm>
        </p:spPr>
        <p:txBody>
          <a:bodyPr>
            <a:normAutofit/>
          </a:bodyPr>
          <a:lstStyle/>
          <a:p>
            <a:endParaRPr lang="en-US" sz="4000" smtClean="0"/>
          </a:p>
          <a:p>
            <a:r>
              <a:rPr lang="en-US" sz="4000" smtClean="0"/>
              <a:t>You will often need to use </a:t>
            </a:r>
            <a:br>
              <a:rPr lang="en-US" sz="4000" smtClean="0"/>
            </a:br>
            <a:r>
              <a:rPr lang="en-US" sz="4000" smtClean="0">
                <a:solidFill>
                  <a:srgbClr val="008000"/>
                </a:solidFill>
              </a:rPr>
              <a:t>more than one</a:t>
            </a:r>
            <a:r>
              <a:rPr lang="en-US" sz="4000" smtClean="0"/>
              <a:t> of these tricks </a:t>
            </a:r>
            <a:br>
              <a:rPr lang="en-US" sz="4000" smtClean="0"/>
            </a:br>
            <a:r>
              <a:rPr lang="en-US" sz="4000" smtClean="0"/>
              <a:t>in the same phrase!</a:t>
            </a:r>
            <a:endParaRPr lang="en-US" sz="4000"/>
          </a:p>
        </p:txBody>
      </p:sp>
      <p:sp>
        <p:nvSpPr>
          <p:cNvPr id="3" name="Title 2"/>
          <p:cNvSpPr>
            <a:spLocks noGrp="1"/>
          </p:cNvSpPr>
          <p:nvPr>
            <p:ph type="title"/>
          </p:nvPr>
        </p:nvSpPr>
        <p:spPr/>
        <p:txBody>
          <a:bodyPr/>
          <a:lstStyle/>
          <a:p>
            <a:r>
              <a:rPr lang="en-US" sz="4000" smtClean="0"/>
              <a:t>COMBINE THESE TRICKS!</a:t>
            </a:r>
            <a:endParaRPr lang="en-US" sz="4000"/>
          </a:p>
        </p:txBody>
      </p:sp>
    </p:spTree>
    <p:extLst>
      <p:ext uri="{BB962C8B-B14F-4D97-AF65-F5344CB8AC3E}">
        <p14:creationId xmlns:p14="http://schemas.microsoft.com/office/powerpoint/2010/main" val="2480912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 indent="0">
              <a:buNone/>
            </a:pPr>
            <a:r>
              <a:rPr lang="en-US" sz="3600" smtClean="0"/>
              <a:t/>
            </a:r>
            <a:br>
              <a:rPr lang="en-US" sz="3600" smtClean="0"/>
            </a:br>
            <a:r>
              <a:rPr lang="en-US" sz="3600" smtClean="0"/>
              <a:t>   </a:t>
            </a:r>
            <a:r>
              <a:rPr lang="en-US" sz="3600" smtClean="0">
                <a:solidFill>
                  <a:srgbClr val="008000"/>
                </a:solidFill>
              </a:rPr>
              <a:t>When </a:t>
            </a:r>
            <a:r>
              <a:rPr lang="en-US" sz="3600">
                <a:solidFill>
                  <a:srgbClr val="008000"/>
                </a:solidFill>
              </a:rPr>
              <a:t>all else fails</a:t>
            </a:r>
            <a:r>
              <a:rPr lang="is-IS" sz="3600" smtClean="0"/>
              <a:t>…</a:t>
            </a:r>
            <a:br>
              <a:rPr lang="is-IS" sz="3600" smtClean="0"/>
            </a:br>
            <a:endParaRPr lang="en-US" sz="3600"/>
          </a:p>
        </p:txBody>
      </p:sp>
      <p:sp>
        <p:nvSpPr>
          <p:cNvPr id="3" name="Title 2"/>
          <p:cNvSpPr>
            <a:spLocks noGrp="1"/>
          </p:cNvSpPr>
          <p:nvPr>
            <p:ph type="title"/>
          </p:nvPr>
        </p:nvSpPr>
        <p:spPr/>
        <p:txBody>
          <a:bodyPr/>
          <a:lstStyle/>
          <a:p>
            <a:r>
              <a:rPr lang="en-US" sz="4000" smtClean="0"/>
              <a:t>Last trick:</a:t>
            </a:r>
            <a:endParaRPr lang="en-US" sz="4000"/>
          </a:p>
        </p:txBody>
      </p:sp>
    </p:spTree>
    <p:extLst>
      <p:ext uri="{BB962C8B-B14F-4D97-AF65-F5344CB8AC3E}">
        <p14:creationId xmlns:p14="http://schemas.microsoft.com/office/powerpoint/2010/main" val="2485751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endParaRPr lang="is-IS" sz="6000" smtClean="0"/>
          </a:p>
          <a:p>
            <a:pPr marL="45720" indent="0" algn="ctr">
              <a:buNone/>
            </a:pPr>
            <a:endParaRPr lang="is-IS" sz="6000"/>
          </a:p>
          <a:p>
            <a:pPr marL="45720" indent="0" algn="ctr">
              <a:buNone/>
            </a:pPr>
            <a:endParaRPr lang="en-US" sz="6000"/>
          </a:p>
          <a:p>
            <a:endParaRPr lang="en-US"/>
          </a:p>
        </p:txBody>
      </p:sp>
      <p:sp>
        <p:nvSpPr>
          <p:cNvPr id="3" name="Title 2"/>
          <p:cNvSpPr>
            <a:spLocks noGrp="1"/>
          </p:cNvSpPr>
          <p:nvPr>
            <p:ph type="title"/>
          </p:nvPr>
        </p:nvSpPr>
        <p:spPr/>
        <p:txBody>
          <a:bodyPr/>
          <a:lstStyle/>
          <a:p>
            <a:r>
              <a:rPr lang="is-IS" sz="4800" smtClean="0">
                <a:solidFill>
                  <a:srgbClr val="FF677C"/>
                </a:solidFill>
              </a:rPr>
              <a:t>30. GUESS</a:t>
            </a:r>
            <a:r>
              <a:rPr lang="is-IS" sz="4800">
                <a:solidFill>
                  <a:srgbClr val="FF677C"/>
                </a:solidFill>
              </a:rPr>
              <a:t>!!</a:t>
            </a:r>
            <a:r>
              <a:rPr lang="is-IS" sz="4800" smtClean="0">
                <a:solidFill>
                  <a:srgbClr val="FF677C"/>
                </a:solidFill>
              </a:rPr>
              <a:t>!</a:t>
            </a:r>
            <a:r>
              <a:rPr lang="is-IS" sz="4800" smtClean="0"/>
              <a:t>           </a:t>
            </a:r>
            <a:endParaRPr lang="en-US" sz="4800"/>
          </a:p>
        </p:txBody>
      </p:sp>
      <p:pic>
        <p:nvPicPr>
          <p:cNvPr id="4" name="Picture 3"/>
          <p:cNvPicPr>
            <a:picLocks noChangeAspect="1"/>
          </p:cNvPicPr>
          <p:nvPr/>
        </p:nvPicPr>
        <p:blipFill>
          <a:blip r:embed="rId2"/>
          <a:stretch>
            <a:fillRect/>
          </a:stretch>
        </p:blipFill>
        <p:spPr>
          <a:xfrm>
            <a:off x="2919658" y="2466910"/>
            <a:ext cx="3090198" cy="3090198"/>
          </a:xfrm>
          <a:prstGeom prst="rect">
            <a:avLst/>
          </a:prstGeom>
        </p:spPr>
      </p:pic>
      <p:sp>
        <p:nvSpPr>
          <p:cNvPr id="5" name="TextBox 4"/>
          <p:cNvSpPr txBox="1"/>
          <p:nvPr/>
        </p:nvSpPr>
        <p:spPr>
          <a:xfrm>
            <a:off x="1678803" y="6596390"/>
            <a:ext cx="5912306" cy="261610"/>
          </a:xfrm>
          <a:prstGeom prst="rect">
            <a:avLst/>
          </a:prstGeom>
          <a:noFill/>
        </p:spPr>
        <p:txBody>
          <a:bodyPr wrap="square" rtlCol="0">
            <a:spAutoFit/>
          </a:bodyPr>
          <a:lstStyle/>
          <a:p>
            <a:r>
              <a:rPr lang="en-US" sz="1100"/>
              <a:t>http://guessthemovie-answers.com/wp-content/uploads/2014/04/guessthemovie-lrg-138.jpg</a:t>
            </a:r>
          </a:p>
        </p:txBody>
      </p:sp>
    </p:spTree>
    <p:extLst>
      <p:ext uri="{BB962C8B-B14F-4D97-AF65-F5344CB8AC3E}">
        <p14:creationId xmlns:p14="http://schemas.microsoft.com/office/powerpoint/2010/main" val="3588295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386" y="2043895"/>
            <a:ext cx="8788166" cy="4365178"/>
          </a:xfrm>
        </p:spPr>
        <p:txBody>
          <a:bodyPr>
            <a:normAutofit fontScale="55000" lnSpcReduction="20000"/>
          </a:bodyPr>
          <a:lstStyle/>
          <a:p>
            <a:pPr marL="45720" indent="0" algn="ctr">
              <a:buNone/>
            </a:pPr>
            <a:r>
              <a:rPr lang="en-US" sz="6500" smtClean="0">
                <a:solidFill>
                  <a:srgbClr val="008000"/>
                </a:solidFill>
              </a:rPr>
              <a:t>Please share them with us!</a:t>
            </a:r>
          </a:p>
          <a:p>
            <a:pPr marL="45720" indent="0" algn="ctr">
              <a:buNone/>
            </a:pPr>
            <a:endParaRPr lang="en-US" sz="5400">
              <a:solidFill>
                <a:srgbClr val="008000"/>
              </a:solidFill>
            </a:endParaRPr>
          </a:p>
          <a:p>
            <a:pPr marL="45720" indent="0" algn="ctr">
              <a:buNone/>
            </a:pPr>
            <a:endParaRPr lang="en-US" sz="2400" smtClean="0"/>
          </a:p>
          <a:p>
            <a:pPr marL="45720" indent="0" algn="ctr">
              <a:buNone/>
            </a:pPr>
            <a:endParaRPr lang="en-US" sz="2400"/>
          </a:p>
          <a:p>
            <a:pPr marL="45720" indent="0" algn="ctr">
              <a:buNone/>
            </a:pPr>
            <a:r>
              <a:rPr lang="en-US" sz="2400" smtClean="0"/>
              <a:t/>
            </a:r>
            <a:br>
              <a:rPr lang="en-US" sz="2400" smtClean="0"/>
            </a:br>
            <a:r>
              <a:rPr lang="en-US" sz="2400" smtClean="0"/>
              <a:t/>
            </a:r>
            <a:br>
              <a:rPr lang="en-US" sz="2400" smtClean="0"/>
            </a:br>
            <a:endParaRPr lang="en-US" sz="2400" smtClean="0"/>
          </a:p>
          <a:p>
            <a:pPr marL="45720" indent="0" algn="ctr">
              <a:buNone/>
            </a:pP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endParaRPr lang="en-US" sz="2400"/>
          </a:p>
          <a:p>
            <a:pPr marL="45720" indent="0" algn="ctr">
              <a:buNone/>
            </a:pPr>
            <a:endParaRPr lang="en-US" sz="2400" smtClean="0"/>
          </a:p>
          <a:p>
            <a:pPr marL="45720" indent="0" algn="ctr">
              <a:buNone/>
            </a:pPr>
            <a:endParaRPr lang="en-US" sz="2200" smtClean="0"/>
          </a:p>
          <a:p>
            <a:pPr marL="45720" indent="0" algn="ctr">
              <a:buNone/>
            </a:pPr>
            <a:r>
              <a:rPr lang="en-US" sz="2200" smtClean="0"/>
              <a:t/>
            </a:r>
            <a:br>
              <a:rPr lang="en-US" sz="2200" smtClean="0"/>
            </a:br>
            <a:r>
              <a:rPr lang="en-US" sz="1700" smtClean="0"/>
              <a:t>  </a:t>
            </a:r>
            <a:endParaRPr lang="en-US" sz="1700"/>
          </a:p>
        </p:txBody>
      </p:sp>
      <p:sp>
        <p:nvSpPr>
          <p:cNvPr id="3" name="Title 2"/>
          <p:cNvSpPr>
            <a:spLocks noGrp="1"/>
          </p:cNvSpPr>
          <p:nvPr>
            <p:ph type="title"/>
          </p:nvPr>
        </p:nvSpPr>
        <p:spPr>
          <a:xfrm>
            <a:off x="380999" y="204390"/>
            <a:ext cx="8381261" cy="1205851"/>
          </a:xfrm>
        </p:spPr>
        <p:txBody>
          <a:bodyPr/>
          <a:lstStyle/>
          <a:p>
            <a:r>
              <a:rPr lang="en-US" smtClean="0"/>
              <a:t>What clever tricks have </a:t>
            </a:r>
            <a:r>
              <a:rPr lang="en-US" sz="4000" smtClean="0">
                <a:solidFill>
                  <a:srgbClr val="CCFFCC"/>
                </a:solidFill>
              </a:rPr>
              <a:t>you</a:t>
            </a:r>
            <a:r>
              <a:rPr lang="en-US" smtClean="0"/>
              <a:t> discovered?</a:t>
            </a:r>
            <a:endParaRPr lang="en-US"/>
          </a:p>
        </p:txBody>
      </p:sp>
      <p:sp>
        <p:nvSpPr>
          <p:cNvPr id="4" name="TextBox 3"/>
          <p:cNvSpPr txBox="1"/>
          <p:nvPr/>
        </p:nvSpPr>
        <p:spPr>
          <a:xfrm>
            <a:off x="2233538" y="6596390"/>
            <a:ext cx="4467076" cy="261610"/>
          </a:xfrm>
          <a:prstGeom prst="rect">
            <a:avLst/>
          </a:prstGeom>
          <a:noFill/>
        </p:spPr>
        <p:txBody>
          <a:bodyPr wrap="square" rtlCol="0">
            <a:spAutoFit/>
          </a:bodyPr>
          <a:lstStyle/>
          <a:p>
            <a:r>
              <a:rPr lang="en-US" sz="1100"/>
              <a:t>http://mybrainllc.com/wp-content/uploads/2015/07/share-ideas.jpg</a:t>
            </a:r>
          </a:p>
        </p:txBody>
      </p:sp>
      <p:pic>
        <p:nvPicPr>
          <p:cNvPr id="5" name="Picture 4"/>
          <p:cNvPicPr>
            <a:picLocks noChangeAspect="1"/>
          </p:cNvPicPr>
          <p:nvPr/>
        </p:nvPicPr>
        <p:blipFill>
          <a:blip r:embed="rId2"/>
          <a:stretch>
            <a:fillRect/>
          </a:stretch>
        </p:blipFill>
        <p:spPr>
          <a:xfrm>
            <a:off x="2233538" y="2826368"/>
            <a:ext cx="4588026" cy="2935065"/>
          </a:xfrm>
          <a:prstGeom prst="rect">
            <a:avLst/>
          </a:prstGeom>
        </p:spPr>
      </p:pic>
    </p:spTree>
    <p:extLst>
      <p:ext uri="{BB962C8B-B14F-4D97-AF65-F5344CB8AC3E}">
        <p14:creationId xmlns:p14="http://schemas.microsoft.com/office/powerpoint/2010/main" val="2960379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070"/>
            <a:ext cx="8540721" cy="4938189"/>
          </a:xfrm>
        </p:spPr>
        <p:txBody>
          <a:bodyPr>
            <a:normAutofit fontScale="85000" lnSpcReduction="20000"/>
          </a:bodyPr>
          <a:lstStyle/>
          <a:p>
            <a:pPr marL="45720" indent="0">
              <a:buNone/>
            </a:pPr>
            <a:r>
              <a:rPr lang="en-US" altLang="zh-TW" smtClean="0">
                <a:solidFill>
                  <a:srgbClr val="008000"/>
                </a:solidFill>
              </a:rPr>
              <a:t>                   !</a:t>
            </a:r>
            <a:endParaRPr lang="zh-TW" altLang="en-US" smtClean="0">
              <a:solidFill>
                <a:srgbClr val="008000"/>
              </a:solidFill>
            </a:endParaRPr>
          </a:p>
          <a:p>
            <a:pPr marL="45720" indent="0">
              <a:buNone/>
            </a:pPr>
            <a:r>
              <a:rPr lang="en-US" smtClean="0">
                <a:solidFill>
                  <a:srgbClr val="008000"/>
                </a:solidFill>
              </a:rPr>
              <a:t>Karen </a:t>
            </a:r>
            <a:r>
              <a:rPr lang="en-US">
                <a:solidFill>
                  <a:srgbClr val="008000"/>
                </a:solidFill>
              </a:rPr>
              <a:t>on Ivy League Analytical </a:t>
            </a:r>
            <a:r>
              <a:rPr lang="en-US" smtClean="0">
                <a:solidFill>
                  <a:srgbClr val="008000"/>
                </a:solidFill>
              </a:rPr>
              <a:t>English</a:t>
            </a:r>
            <a:r>
              <a:rPr lang="en-US"/>
              <a:t/>
            </a:r>
            <a:br>
              <a:rPr lang="en-US"/>
            </a:br>
            <a:r>
              <a:rPr lang="en-US">
                <a:hlinkClick r:id="rId2"/>
              </a:rPr>
              <a:t>https://www.facebook.com/Karen-on-Ivy-League-Analytical-English-234235001756/</a:t>
            </a:r>
            <a:r>
              <a:rPr lang="en-US"/>
              <a:t> </a:t>
            </a:r>
            <a:br>
              <a:rPr lang="en-US"/>
            </a:br>
            <a:endParaRPr lang="en-US">
              <a:solidFill>
                <a:srgbClr val="008000"/>
              </a:solidFill>
            </a:endParaRPr>
          </a:p>
          <a:p>
            <a:pPr marL="45720" indent="0">
              <a:buNone/>
            </a:pPr>
            <a:r>
              <a:rPr lang="zh-TW" altLang="en-US" smtClean="0">
                <a:solidFill>
                  <a:srgbClr val="534949"/>
                </a:solidFill>
              </a:rPr>
              <a:t>師德</a:t>
            </a:r>
            <a:r>
              <a:rPr lang="en-US" altLang="zh-TW" smtClean="0">
                <a:solidFill>
                  <a:srgbClr val="534949"/>
                </a:solidFill>
              </a:rPr>
              <a:t> articles on pronunciation and grammar:</a:t>
            </a:r>
          </a:p>
          <a:p>
            <a:pPr marL="45720" indent="0">
              <a:buNone/>
            </a:pPr>
            <a:r>
              <a:rPr lang="en-US">
                <a:hlinkClick r:id="rId3"/>
              </a:rPr>
              <a:t>http://homepage.ntu.edu.tw/~karchung/Karen/Karen_Chung_publications.htm#</a:t>
            </a:r>
            <a:r>
              <a:rPr lang="en-US" smtClean="0">
                <a:hlinkClick r:id="rId3"/>
              </a:rPr>
              <a:t>CET</a:t>
            </a:r>
            <a:r>
              <a:rPr lang="en-US" smtClean="0"/>
              <a:t> </a:t>
            </a:r>
            <a:endParaRPr lang="en-US"/>
          </a:p>
          <a:p>
            <a:pPr marL="45720" indent="0">
              <a:buNone/>
            </a:pPr>
            <a:endParaRPr lang="en-US" smtClean="0">
              <a:solidFill>
                <a:srgbClr val="008000"/>
              </a:solidFill>
            </a:endParaRPr>
          </a:p>
          <a:p>
            <a:pPr marL="45720" indent="0">
              <a:buNone/>
            </a:pPr>
            <a:r>
              <a:rPr lang="en-US" smtClean="0">
                <a:solidFill>
                  <a:srgbClr val="008000"/>
                </a:solidFill>
              </a:rPr>
              <a:t>Subscribe </a:t>
            </a:r>
            <a:r>
              <a:rPr lang="en-US">
                <a:solidFill>
                  <a:srgbClr val="008000"/>
                </a:solidFill>
              </a:rPr>
              <a:t>to our Email Updates list: </a:t>
            </a:r>
            <a:r>
              <a:rPr lang="en-US" u="sng">
                <a:hlinkClick r:id="rId4"/>
              </a:rPr>
              <a:t>http://eepurl.com/505qT</a:t>
            </a:r>
            <a:r>
              <a:rPr lang="en-US"/>
              <a:t> </a:t>
            </a:r>
            <a:endParaRPr lang="en-US" smtClean="0"/>
          </a:p>
          <a:p>
            <a:pPr marL="45720" indent="0">
              <a:buNone/>
            </a:pPr>
            <a:endParaRPr lang="en-US">
              <a:solidFill>
                <a:srgbClr val="534949"/>
              </a:solidFill>
            </a:endParaRPr>
          </a:p>
          <a:p>
            <a:pPr marL="45720" indent="0">
              <a:buNone/>
            </a:pPr>
            <a:r>
              <a:rPr lang="en-US" smtClean="0">
                <a:solidFill>
                  <a:srgbClr val="534949"/>
                </a:solidFill>
              </a:rPr>
              <a:t>Online Phonetics course:</a:t>
            </a:r>
          </a:p>
          <a:p>
            <a:pPr marL="45720" indent="0">
              <a:buNone/>
            </a:pPr>
            <a:r>
              <a:rPr lang="en-US">
                <a:hlinkClick r:id="rId5"/>
              </a:rPr>
              <a:t>http://ocw.aca.ntu.edu.tw/ntu-ocw/index.php/ocw/cou/</a:t>
            </a:r>
            <a:r>
              <a:rPr lang="en-US" smtClean="0">
                <a:hlinkClick r:id="rId5"/>
              </a:rPr>
              <a:t>101S102</a:t>
            </a:r>
            <a:r>
              <a:rPr lang="en-US" smtClean="0"/>
              <a:t> </a:t>
            </a:r>
          </a:p>
          <a:p>
            <a:pPr marL="45720" indent="0">
              <a:buNone/>
            </a:pPr>
            <a:endParaRPr lang="en-US" smtClean="0">
              <a:solidFill>
                <a:srgbClr val="008000"/>
              </a:solidFill>
            </a:endParaRPr>
          </a:p>
          <a:p>
            <a:pPr marL="45720" indent="0">
              <a:buNone/>
            </a:pPr>
            <a:r>
              <a:rPr lang="en-US" smtClean="0">
                <a:solidFill>
                  <a:srgbClr val="008000"/>
                </a:solidFill>
              </a:rPr>
              <a:t>Practice Dictations:</a:t>
            </a:r>
            <a:endParaRPr lang="en-US">
              <a:solidFill>
                <a:srgbClr val="008000"/>
              </a:solidFill>
            </a:endParaRPr>
          </a:p>
          <a:p>
            <a:pPr marL="45720" indent="0">
              <a:buNone/>
            </a:pPr>
            <a:r>
              <a:rPr lang="en-US">
                <a:hlinkClick r:id="rId6"/>
              </a:rPr>
              <a:t>http://homepage.ntu.edu.tw/~karchung/phonetics/</a:t>
            </a:r>
            <a:r>
              <a:rPr lang="en-US" smtClean="0">
                <a:hlinkClick r:id="rId6"/>
              </a:rPr>
              <a:t>dictations.htm</a:t>
            </a:r>
            <a:r>
              <a:rPr lang="en-US" smtClean="0"/>
              <a:t> </a:t>
            </a:r>
            <a:endParaRPr lang="en-US"/>
          </a:p>
          <a:p>
            <a:pPr marL="45720" indent="0">
              <a:buNone/>
            </a:pPr>
            <a:endParaRPr lang="en-US">
              <a:solidFill>
                <a:srgbClr val="534949"/>
              </a:solidFill>
            </a:endParaRPr>
          </a:p>
          <a:p>
            <a:pPr marL="45720" indent="0">
              <a:buNone/>
            </a:pPr>
            <a:r>
              <a:rPr lang="en-US" smtClean="0">
                <a:solidFill>
                  <a:srgbClr val="534949"/>
                </a:solidFill>
              </a:rPr>
              <a:t>Mini-conversations with Echo files:</a:t>
            </a:r>
          </a:p>
          <a:p>
            <a:pPr marL="45720" indent="0">
              <a:buNone/>
            </a:pPr>
            <a:r>
              <a:rPr lang="en-US">
                <a:hlinkClick r:id="rId7"/>
              </a:rPr>
              <a:t>http://homepage.ntu.edu.tw/~karchung/miniconversations/</a:t>
            </a:r>
            <a:r>
              <a:rPr lang="en-US" smtClean="0">
                <a:hlinkClick r:id="rId7"/>
              </a:rPr>
              <a:t>MC.htm</a:t>
            </a:r>
            <a:r>
              <a:rPr lang="en-US" smtClean="0"/>
              <a:t> </a:t>
            </a:r>
            <a:endParaRPr lang="en-US"/>
          </a:p>
        </p:txBody>
      </p:sp>
      <p:sp>
        <p:nvSpPr>
          <p:cNvPr id="3" name="Title 2"/>
          <p:cNvSpPr>
            <a:spLocks noGrp="1"/>
          </p:cNvSpPr>
          <p:nvPr>
            <p:ph type="title"/>
          </p:nvPr>
        </p:nvSpPr>
        <p:spPr/>
        <p:txBody>
          <a:bodyPr/>
          <a:lstStyle/>
          <a:p>
            <a:r>
              <a:rPr lang="en-US" smtClean="0"/>
              <a:t>Links</a:t>
            </a:r>
            <a:endParaRPr lang="en-US"/>
          </a:p>
        </p:txBody>
      </p:sp>
      <p:pic>
        <p:nvPicPr>
          <p:cNvPr id="4" name="Picture 3"/>
          <p:cNvPicPr>
            <a:picLocks noChangeAspect="1"/>
          </p:cNvPicPr>
          <p:nvPr/>
        </p:nvPicPr>
        <p:blipFill>
          <a:blip r:embed="rId8"/>
          <a:stretch>
            <a:fillRect/>
          </a:stretch>
        </p:blipFill>
        <p:spPr>
          <a:xfrm>
            <a:off x="497788" y="1730028"/>
            <a:ext cx="1370794" cy="261040"/>
          </a:xfrm>
          <a:prstGeom prst="rect">
            <a:avLst/>
          </a:prstGeom>
        </p:spPr>
      </p:pic>
    </p:spTree>
    <p:extLst>
      <p:ext uri="{BB962C8B-B14F-4D97-AF65-F5344CB8AC3E}">
        <p14:creationId xmlns:p14="http://schemas.microsoft.com/office/powerpoint/2010/main" val="3859175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a:t>Listen – Echo – Repeat till it’s PERFECT</a:t>
            </a:r>
            <a:r>
              <a:rPr lang="en-US" sz="3200" smtClean="0"/>
              <a:t>!</a:t>
            </a:r>
          </a:p>
          <a:p>
            <a:r>
              <a:rPr lang="en-US" sz="3200" smtClean="0"/>
              <a:t>If </a:t>
            </a:r>
            <a:r>
              <a:rPr lang="en-US" sz="3200"/>
              <a:t>you can SAY it correctly, you’ll HEAR it correctly! </a:t>
            </a:r>
            <a:br>
              <a:rPr lang="en-US" sz="3200"/>
            </a:br>
            <a:endParaRPr lang="en-US" sz="3200" smtClean="0"/>
          </a:p>
          <a:p>
            <a:endParaRPr lang="en-US" sz="3200"/>
          </a:p>
        </p:txBody>
      </p:sp>
      <p:sp>
        <p:nvSpPr>
          <p:cNvPr id="3" name="Title 2"/>
          <p:cNvSpPr>
            <a:spLocks noGrp="1"/>
          </p:cNvSpPr>
          <p:nvPr>
            <p:ph type="title"/>
          </p:nvPr>
        </p:nvSpPr>
        <p:spPr/>
        <p:txBody>
          <a:bodyPr/>
          <a:lstStyle/>
          <a:p>
            <a:r>
              <a:rPr lang="en-US" smtClean="0"/>
              <a:t>Use Merriam-webster and</a:t>
            </a:r>
            <a:br>
              <a:rPr lang="en-US" smtClean="0"/>
            </a:br>
            <a:r>
              <a:rPr lang="en-US" smtClean="0"/>
              <a:t>the free dictionary!</a:t>
            </a:r>
            <a:endParaRPr lang="en-US"/>
          </a:p>
        </p:txBody>
      </p:sp>
      <p:pic>
        <p:nvPicPr>
          <p:cNvPr id="4" name="Picture 3" descr="mw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741" y="3774041"/>
            <a:ext cx="3143592" cy="1848435"/>
          </a:xfrm>
          <a:prstGeom prst="rect">
            <a:avLst/>
          </a:prstGeom>
        </p:spPr>
      </p:pic>
      <p:pic>
        <p:nvPicPr>
          <p:cNvPr id="6" name="Picture 5" descr="Screen Shot 2016-09-03 at 10.29.53 AM.png"/>
          <p:cNvPicPr>
            <a:picLocks noChangeAspect="1"/>
          </p:cNvPicPr>
          <p:nvPr/>
        </p:nvPicPr>
        <p:blipFill rotWithShape="1">
          <a:blip r:embed="rId3">
            <a:extLst>
              <a:ext uri="{28A0092B-C50C-407E-A947-70E740481C1C}">
                <a14:useLocalDpi xmlns:a14="http://schemas.microsoft.com/office/drawing/2010/main" val="0"/>
              </a:ext>
            </a:extLst>
          </a:blip>
          <a:srcRect t="4312" b="53191"/>
          <a:stretch/>
        </p:blipFill>
        <p:spPr>
          <a:xfrm>
            <a:off x="5100092" y="3065843"/>
            <a:ext cx="2716247" cy="1632415"/>
          </a:xfrm>
          <a:prstGeom prst="rect">
            <a:avLst/>
          </a:prstGeom>
        </p:spPr>
      </p:pic>
      <p:pic>
        <p:nvPicPr>
          <p:cNvPr id="7" name="Picture 6" descr="Screen Shot 2016-09-03 at 10.29.53 AM.png"/>
          <p:cNvPicPr>
            <a:picLocks noChangeAspect="1"/>
          </p:cNvPicPr>
          <p:nvPr/>
        </p:nvPicPr>
        <p:blipFill rotWithShape="1">
          <a:blip r:embed="rId3">
            <a:extLst>
              <a:ext uri="{28A0092B-C50C-407E-A947-70E740481C1C}">
                <a14:useLocalDpi xmlns:a14="http://schemas.microsoft.com/office/drawing/2010/main" val="0"/>
              </a:ext>
            </a:extLst>
          </a:blip>
          <a:srcRect t="67105"/>
          <a:stretch/>
        </p:blipFill>
        <p:spPr>
          <a:xfrm>
            <a:off x="5100092" y="4698259"/>
            <a:ext cx="2716247" cy="1263604"/>
          </a:xfrm>
          <a:prstGeom prst="rect">
            <a:avLst/>
          </a:prstGeom>
        </p:spPr>
      </p:pic>
      <p:sp>
        <p:nvSpPr>
          <p:cNvPr id="9" name="Frame 8"/>
          <p:cNvSpPr/>
          <p:nvPr/>
        </p:nvSpPr>
        <p:spPr>
          <a:xfrm>
            <a:off x="5445160" y="4637161"/>
            <a:ext cx="1109469" cy="1324702"/>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TextBox 9"/>
          <p:cNvSpPr txBox="1"/>
          <p:nvPr/>
        </p:nvSpPr>
        <p:spPr>
          <a:xfrm>
            <a:off x="1197059" y="6179030"/>
            <a:ext cx="5719799" cy="430887"/>
          </a:xfrm>
          <a:prstGeom prst="rect">
            <a:avLst/>
          </a:prstGeom>
          <a:noFill/>
        </p:spPr>
        <p:txBody>
          <a:bodyPr wrap="square" rtlCol="0">
            <a:spAutoFit/>
          </a:bodyPr>
          <a:lstStyle/>
          <a:p>
            <a:r>
              <a:rPr lang="en-US" sz="1100"/>
              <a:t>http://www.merriam-webster.com/images/downloadables/search_homepage_google1.jpg</a:t>
            </a:r>
            <a:br>
              <a:rPr lang="en-US" sz="1100"/>
            </a:br>
            <a:r>
              <a:rPr lang="en-US" sz="1100"/>
              <a:t>http://www.thefreedictionary.com/raid</a:t>
            </a:r>
          </a:p>
        </p:txBody>
      </p:sp>
    </p:spTree>
    <p:extLst>
      <p:ext uri="{BB962C8B-B14F-4D97-AF65-F5344CB8AC3E}">
        <p14:creationId xmlns:p14="http://schemas.microsoft.com/office/powerpoint/2010/main" val="342015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070"/>
            <a:ext cx="8407892" cy="4675403"/>
          </a:xfrm>
        </p:spPr>
        <p:txBody>
          <a:bodyPr>
            <a:normAutofit fontScale="92500" lnSpcReduction="10000"/>
          </a:bodyPr>
          <a:lstStyle/>
          <a:p>
            <a:r>
              <a:rPr lang="en-US" sz="3600" smtClean="0"/>
              <a:t>Silent “e”</a:t>
            </a:r>
            <a:br>
              <a:rPr lang="en-US" sz="3600" smtClean="0"/>
            </a:br>
            <a:r>
              <a:rPr lang="en-US" sz="3600" smtClean="0"/>
              <a:t>and double</a:t>
            </a:r>
            <a:br>
              <a:rPr lang="en-US" sz="3600" smtClean="0"/>
            </a:br>
            <a:r>
              <a:rPr lang="en-US" sz="3600" smtClean="0"/>
              <a:t>vowel letters:</a:t>
            </a:r>
            <a:br>
              <a:rPr lang="en-US" sz="3600" smtClean="0"/>
            </a:br>
            <a:r>
              <a:rPr lang="en-US" sz="3600" smtClean="0"/>
              <a:t>diphthongs and </a:t>
            </a:r>
            <a:br>
              <a:rPr lang="en-US" sz="3600" smtClean="0"/>
            </a:br>
            <a:r>
              <a:rPr lang="en-US" sz="3600" smtClean="0"/>
              <a:t>“long” vowels</a:t>
            </a:r>
            <a:br>
              <a:rPr lang="en-US" sz="3600" smtClean="0"/>
            </a:br>
            <a:endParaRPr lang="en-US" sz="1900" smtClean="0"/>
          </a:p>
          <a:p>
            <a:r>
              <a:rPr lang="en-US" sz="3600" smtClean="0"/>
              <a:t>Single/double final</a:t>
            </a:r>
            <a:br>
              <a:rPr lang="en-US" sz="3600" smtClean="0"/>
            </a:br>
            <a:r>
              <a:rPr lang="en-US" sz="3600" smtClean="0"/>
              <a:t>or double medial </a:t>
            </a:r>
            <a:br>
              <a:rPr lang="en-US" sz="3600" smtClean="0"/>
            </a:br>
            <a:r>
              <a:rPr lang="en-US" sz="3600" smtClean="0"/>
              <a:t>consonant letters:</a:t>
            </a:r>
            <a:br>
              <a:rPr lang="en-US" sz="3600" smtClean="0"/>
            </a:br>
            <a:r>
              <a:rPr lang="en-US" sz="3600" smtClean="0"/>
              <a:t>“short” vowels</a:t>
            </a:r>
            <a:endParaRPr lang="en-US" smtClean="0"/>
          </a:p>
          <a:p>
            <a:endParaRPr lang="en-US"/>
          </a:p>
          <a:p>
            <a:endParaRPr lang="en-US" smtClean="0"/>
          </a:p>
          <a:p>
            <a:endParaRPr lang="en-US"/>
          </a:p>
          <a:p>
            <a:endParaRPr lang="en-US" smtClean="0"/>
          </a:p>
          <a:p>
            <a:endParaRPr lang="en-US"/>
          </a:p>
          <a:p>
            <a:endParaRPr lang="en-US" smtClean="0"/>
          </a:p>
          <a:p>
            <a:endParaRPr lang="en-US"/>
          </a:p>
        </p:txBody>
      </p:sp>
      <p:sp>
        <p:nvSpPr>
          <p:cNvPr id="3" name="Title 2"/>
          <p:cNvSpPr>
            <a:spLocks noGrp="1"/>
          </p:cNvSpPr>
          <p:nvPr>
            <p:ph type="title"/>
          </p:nvPr>
        </p:nvSpPr>
        <p:spPr>
          <a:xfrm>
            <a:off x="381000" y="239053"/>
            <a:ext cx="8381260" cy="1054394"/>
          </a:xfrm>
        </p:spPr>
        <p:txBody>
          <a:bodyPr/>
          <a:lstStyle/>
          <a:p>
            <a:r>
              <a:rPr lang="en-US" sz="3800" smtClean="0"/>
              <a:t>3. Learn basic </a:t>
            </a:r>
            <a:br>
              <a:rPr lang="en-US" sz="3800" smtClean="0"/>
            </a:br>
            <a:r>
              <a:rPr lang="en-US" sz="3800" smtClean="0"/>
              <a:t>phonics rules for vowels</a:t>
            </a:r>
            <a:endParaRPr lang="en-US" sz="3800"/>
          </a:p>
        </p:txBody>
      </p:sp>
      <p:pic>
        <p:nvPicPr>
          <p:cNvPr id="4" name="Picture 3"/>
          <p:cNvPicPr>
            <a:picLocks noChangeAspect="1"/>
          </p:cNvPicPr>
          <p:nvPr/>
        </p:nvPicPr>
        <p:blipFill>
          <a:blip r:embed="rId2"/>
          <a:stretch>
            <a:fillRect/>
          </a:stretch>
        </p:blipFill>
        <p:spPr>
          <a:xfrm>
            <a:off x="4857463" y="1847278"/>
            <a:ext cx="3429000" cy="4445000"/>
          </a:xfrm>
          <a:prstGeom prst="rect">
            <a:avLst/>
          </a:prstGeom>
        </p:spPr>
      </p:pic>
      <p:sp>
        <p:nvSpPr>
          <p:cNvPr id="5" name="TextBox 4"/>
          <p:cNvSpPr txBox="1"/>
          <p:nvPr/>
        </p:nvSpPr>
        <p:spPr>
          <a:xfrm>
            <a:off x="1182460" y="6596390"/>
            <a:ext cx="6437843" cy="261610"/>
          </a:xfrm>
          <a:prstGeom prst="rect">
            <a:avLst/>
          </a:prstGeom>
          <a:noFill/>
        </p:spPr>
        <p:txBody>
          <a:bodyPr wrap="square" rtlCol="0">
            <a:spAutoFit/>
          </a:bodyPr>
          <a:lstStyle/>
          <a:p>
            <a:r>
              <a:rPr lang="en-US" sz="1100"/>
              <a:t>https://s-media-cache-ak0.pinimg.com/564x/de/68/67/de6867208da64c74b1f8ad087dceccb4.jpg</a:t>
            </a:r>
          </a:p>
        </p:txBody>
      </p:sp>
    </p:spTree>
    <p:extLst>
      <p:ext uri="{BB962C8B-B14F-4D97-AF65-F5344CB8AC3E}">
        <p14:creationId xmlns:p14="http://schemas.microsoft.com/office/powerpoint/2010/main" val="738393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92065"/>
            <a:ext cx="8584516" cy="4894391"/>
          </a:xfrm>
        </p:spPr>
        <p:txBody>
          <a:bodyPr>
            <a:noAutofit/>
          </a:bodyPr>
          <a:lstStyle/>
          <a:p>
            <a:r>
              <a:rPr lang="en-US" sz="3200" smtClean="0"/>
              <a:t>To distinguish </a:t>
            </a:r>
            <a:r>
              <a:rPr lang="en-US" sz="3200" smtClean="0">
                <a:solidFill>
                  <a:srgbClr val="FF0000"/>
                </a:solidFill>
              </a:rPr>
              <a:t>voiced</a:t>
            </a:r>
            <a:r>
              <a:rPr lang="en-US" sz="3200" smtClean="0"/>
              <a:t> vs. </a:t>
            </a:r>
            <a:r>
              <a:rPr lang="en-US" sz="3200" smtClean="0">
                <a:solidFill>
                  <a:srgbClr val="0000FF"/>
                </a:solidFill>
              </a:rPr>
              <a:t>voiceless</a:t>
            </a:r>
            <a:r>
              <a:rPr lang="en-US" sz="3200" smtClean="0"/>
              <a:t> </a:t>
            </a:r>
            <a:br>
              <a:rPr lang="en-US" sz="3200" smtClean="0"/>
            </a:br>
            <a:r>
              <a:rPr lang="en-US" sz="3200" smtClean="0"/>
              <a:t>final consonants:</a:t>
            </a:r>
            <a:r>
              <a:rPr lang="en-US" sz="1400" smtClean="0"/>
              <a:t> </a:t>
            </a:r>
            <a:r>
              <a:rPr lang="en-US" smtClean="0"/>
              <a:t/>
            </a:r>
            <a:br>
              <a:rPr lang="en-US" smtClean="0"/>
            </a:br>
            <a:r>
              <a:rPr lang="en-US" smtClean="0"/>
              <a:t/>
            </a:r>
            <a:br>
              <a:rPr lang="en-US" smtClean="0"/>
            </a:br>
            <a:r>
              <a:rPr lang="en-US" sz="3200" smtClean="0"/>
              <a:t>1. Vowel length </a:t>
            </a:r>
            <a:r>
              <a:rPr lang="zh-TW" altLang="en-US" sz="3200" smtClean="0">
                <a:solidFill>
                  <a:srgbClr val="008000"/>
                </a:solidFill>
              </a:rPr>
              <a:t>母音長度</a:t>
            </a:r>
            <a:r>
              <a:rPr lang="zh-TW" altLang="en-US" sz="3200" smtClean="0"/>
              <a:t/>
            </a:r>
            <a:br>
              <a:rPr lang="zh-TW" altLang="en-US" sz="3200" smtClean="0"/>
            </a:br>
            <a:r>
              <a:rPr lang="en-US" altLang="zh-TW" sz="3200" smtClean="0"/>
              <a:t>2. Final voicing </a:t>
            </a:r>
            <a:r>
              <a:rPr lang="en-US" altLang="zh-TW" sz="3200" smtClean="0">
                <a:solidFill>
                  <a:schemeClr val="bg1">
                    <a:lumMod val="50000"/>
                  </a:schemeClr>
                </a:solidFill>
              </a:rPr>
              <a:t>(not always clear) </a:t>
            </a:r>
            <a:br>
              <a:rPr lang="en-US" altLang="zh-TW" sz="3200" smtClean="0">
                <a:solidFill>
                  <a:schemeClr val="bg1">
                    <a:lumMod val="50000"/>
                  </a:schemeClr>
                </a:solidFill>
              </a:rPr>
            </a:br>
            <a:r>
              <a:rPr lang="en-US" altLang="zh-TW" sz="3200" smtClean="0">
                <a:solidFill>
                  <a:schemeClr val="bg1">
                    <a:lumMod val="50000"/>
                  </a:schemeClr>
                </a:solidFill>
              </a:rPr>
              <a:t>    </a:t>
            </a:r>
            <a:r>
              <a:rPr lang="zh-TW" altLang="en-US" sz="3200" smtClean="0">
                <a:solidFill>
                  <a:srgbClr val="008000"/>
                </a:solidFill>
              </a:rPr>
              <a:t>詞尾子音有聲或無聲</a:t>
            </a:r>
            <a:br>
              <a:rPr lang="zh-TW" altLang="en-US" sz="3200" smtClean="0">
                <a:solidFill>
                  <a:srgbClr val="008000"/>
                </a:solidFill>
              </a:rPr>
            </a:br>
            <a:r>
              <a:rPr lang="en-US" altLang="zh-TW" sz="3200" smtClean="0"/>
              <a:t>3. Listen for the final creak </a:t>
            </a:r>
            <a:br>
              <a:rPr lang="en-US" altLang="zh-TW" sz="3200" smtClean="0"/>
            </a:br>
            <a:r>
              <a:rPr lang="en-US" altLang="zh-TW" sz="3200" smtClean="0"/>
              <a:t>    </a:t>
            </a:r>
            <a:r>
              <a:rPr lang="zh-TW" altLang="en-US" sz="3200" smtClean="0">
                <a:solidFill>
                  <a:srgbClr val="008000"/>
                </a:solidFill>
              </a:rPr>
              <a:t>吱嘎音</a:t>
            </a:r>
            <a:r>
              <a:rPr lang="en-US" altLang="zh-TW" sz="3200" smtClean="0"/>
              <a:t> as in</a:t>
            </a:r>
            <a:r>
              <a:rPr lang="zh-TW" altLang="en-US" sz="3200" smtClean="0"/>
              <a:t>「</a:t>
            </a:r>
            <a:r>
              <a:rPr lang="zh-TW" altLang="en-US" sz="3200" smtClean="0">
                <a:solidFill>
                  <a:srgbClr val="FF0000"/>
                </a:solidFill>
              </a:rPr>
              <a:t>我</a:t>
            </a:r>
            <a:r>
              <a:rPr lang="zh-TW" altLang="en-US" sz="3200" smtClean="0"/>
              <a:t>」</a:t>
            </a:r>
            <a:r>
              <a:rPr lang="en-US" altLang="zh-TW" sz="3200" smtClean="0"/>
              <a:t/>
            </a:r>
            <a:br>
              <a:rPr lang="en-US" altLang="zh-TW" sz="3200" smtClean="0"/>
            </a:br>
            <a:r>
              <a:rPr lang="en-US" altLang="zh-TW" sz="3200" smtClean="0"/>
              <a:t>4. Lower pitch </a:t>
            </a:r>
            <a:r>
              <a:rPr lang="zh-TW" altLang="en-US" sz="3200" smtClean="0">
                <a:solidFill>
                  <a:srgbClr val="008000"/>
                </a:solidFill>
              </a:rPr>
              <a:t>音高較低</a:t>
            </a:r>
            <a:br>
              <a:rPr lang="zh-TW" altLang="en-US" sz="3200" smtClean="0">
                <a:solidFill>
                  <a:srgbClr val="008000"/>
                </a:solidFill>
              </a:rPr>
            </a:br>
            <a:endParaRPr lang="zh-TW" altLang="en-US" sz="3200" smtClean="0">
              <a:solidFill>
                <a:srgbClr val="008000"/>
              </a:solidFill>
            </a:endParaRPr>
          </a:p>
        </p:txBody>
      </p:sp>
      <p:sp>
        <p:nvSpPr>
          <p:cNvPr id="3" name="Title 2"/>
          <p:cNvSpPr>
            <a:spLocks noGrp="1"/>
          </p:cNvSpPr>
          <p:nvPr>
            <p:ph type="title"/>
          </p:nvPr>
        </p:nvSpPr>
        <p:spPr/>
        <p:txBody>
          <a:bodyPr/>
          <a:lstStyle/>
          <a:p>
            <a:r>
              <a:rPr lang="en-US" sz="3800"/>
              <a:t>4</a:t>
            </a:r>
            <a:r>
              <a:rPr lang="en-US" sz="3800" smtClean="0"/>
              <a:t>. Is the final consonant </a:t>
            </a:r>
            <a:br>
              <a:rPr lang="en-US" sz="3800" smtClean="0"/>
            </a:br>
            <a:r>
              <a:rPr lang="en-US" sz="3800" smtClean="0"/>
              <a:t>Voiced or voiceless?</a:t>
            </a:r>
            <a:endParaRPr lang="en-US" sz="3800"/>
          </a:p>
        </p:txBody>
      </p:sp>
    </p:spTree>
    <p:extLst>
      <p:ext uri="{BB962C8B-B14F-4D97-AF65-F5344CB8AC3E}">
        <p14:creationId xmlns:p14="http://schemas.microsoft.com/office/powerpoint/2010/main" val="495847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17801</TotalTime>
  <Words>2380</Words>
  <Application>Microsoft Macintosh PowerPoint</Application>
  <PresentationFormat>On-screen Show (4:3)</PresentationFormat>
  <Paragraphs>380</Paragraphs>
  <Slides>67</Slides>
  <Notes>2</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Grid</vt:lpstr>
      <vt:lpstr> Magic bag of 30 transcription tricks  </vt:lpstr>
      <vt:lpstr>index</vt:lpstr>
      <vt:lpstr>1. Your Ears and brain</vt:lpstr>
      <vt:lpstr>Does what you wrote MAKE SENSE?</vt:lpstr>
      <vt:lpstr>If not, you may need to pull some  other tricks out of your bag!</vt:lpstr>
      <vt:lpstr>2. Vowels matter!</vt:lpstr>
      <vt:lpstr>Use Merriam-webster and the free dictionary!</vt:lpstr>
      <vt:lpstr>3. Learn basic  phonics rules for vowels</vt:lpstr>
      <vt:lpstr>4. Is the final consonant  Voiced or voiceless?</vt:lpstr>
      <vt:lpstr>Examples of voiced vs. voiceless final stops</vt:lpstr>
      <vt:lpstr>Do Practice dictations</vt:lpstr>
      <vt:lpstr>Recognition can be  asymmetrical 不對稱</vt:lpstr>
      <vt:lpstr>5. Work on nasal finals</vt:lpstr>
      <vt:lpstr>6. Slow down the audio</vt:lpstr>
      <vt:lpstr>7. Learn reduced forms  of function words: I</vt:lpstr>
      <vt:lpstr>Learn reduced forms  of function words: II</vt:lpstr>
      <vt:lpstr>Learn reduced forms  of function words: III</vt:lpstr>
      <vt:lpstr>Learn reduced forms  of function words: Iv</vt:lpstr>
      <vt:lpstr>8. Pay attention to  word stress!</vt:lpstr>
      <vt:lpstr>9. Watch for  compound noun stress</vt:lpstr>
      <vt:lpstr>10. Learn basic intonation rules: Rule 1</vt:lpstr>
      <vt:lpstr>intonation rules: Rule 2</vt:lpstr>
      <vt:lpstr>intonation rules: Rule 3</vt:lpstr>
      <vt:lpstr>Yes-no Questions</vt:lpstr>
      <vt:lpstr>wh- Questions</vt:lpstr>
      <vt:lpstr>Phrasing: Listen for breaks</vt:lpstr>
      <vt:lpstr>Tonic stress</vt:lpstr>
      <vt:lpstr>end of a sentence: Tonic stress + fall</vt:lpstr>
      <vt:lpstr>end of a phrase: Tonic stress + fall + gentle rise</vt:lpstr>
      <vt:lpstr>11. LISTEN for  discourse markers</vt:lpstr>
      <vt:lpstr>12. The Grammar  must be correct!</vt:lpstr>
      <vt:lpstr>13. Checklist:  verbs, Nouns, pronouns</vt:lpstr>
      <vt:lpstr>14. Meet linggle and netspeak!</vt:lpstr>
      <vt:lpstr>I kept walking    ?    the aisle.</vt:lpstr>
      <vt:lpstr>Format for linggle searches</vt:lpstr>
      <vt:lpstr>Walk_the Aisle</vt:lpstr>
      <vt:lpstr>Stink prep. N.</vt:lpstr>
      <vt:lpstr>Format for Netspeak searches</vt:lpstr>
      <vt:lpstr>A ? Of land</vt:lpstr>
      <vt:lpstr>    15. Use                  images</vt:lpstr>
      <vt:lpstr>16. Recognize self-corrections!</vt:lpstr>
      <vt:lpstr>17. Inconsistent Tenses  in storytelling</vt:lpstr>
      <vt:lpstr>The historical present</vt:lpstr>
      <vt:lpstr>18. Linking CAN HELP YOU!</vt:lpstr>
      <vt:lpstr>19. Count the syllables!</vt:lpstr>
      <vt:lpstr>How many syllables?</vt:lpstr>
      <vt:lpstr>20. Tell yourself a story in Chinese</vt:lpstr>
      <vt:lpstr>The words will come out automatically!</vt:lpstr>
      <vt:lpstr>21. Right-click for possibilities</vt:lpstr>
      <vt:lpstr>22. Use onelook’s search tools </vt:lpstr>
      <vt:lpstr>Find related words in the onelook Reverse dictionary </vt:lpstr>
      <vt:lpstr>onelook reverse dictionary</vt:lpstr>
      <vt:lpstr>Or use a conventional thesaurus</vt:lpstr>
      <vt:lpstr>Or wordnet</vt:lpstr>
      <vt:lpstr>23. Watch out for capitalization</vt:lpstr>
      <vt:lpstr>24. Try boy/girl Baby name pages for unfamiliar personal names </vt:lpstr>
      <vt:lpstr>25. listen for repetition</vt:lpstr>
      <vt:lpstr>Example of repetition</vt:lpstr>
      <vt:lpstr>26. Use parallelism and rhyme</vt:lpstr>
      <vt:lpstr>27. dropped “h-” in pronouns</vt:lpstr>
      <vt:lpstr>28. Learn common  dialect equivalents</vt:lpstr>
      <vt:lpstr>29. Logic, coherence, background</vt:lpstr>
      <vt:lpstr>COMBINE THESE TRICKS!</vt:lpstr>
      <vt:lpstr>Last trick:</vt:lpstr>
      <vt:lpstr>30. GUESS!!!           </vt:lpstr>
      <vt:lpstr>What clever tricks have you discovered?</vt:lpstr>
      <vt:lpstr>Links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transcription tricks </dc:title>
  <dc:creator>Karen Steffen Chung</dc:creator>
  <cp:lastModifiedBy>Karen Steffen Chung</cp:lastModifiedBy>
  <cp:revision>728</cp:revision>
  <cp:lastPrinted>2016-11-12T01:01:42Z</cp:lastPrinted>
  <dcterms:created xsi:type="dcterms:W3CDTF">2016-09-02T03:13:03Z</dcterms:created>
  <dcterms:modified xsi:type="dcterms:W3CDTF">2016-11-12T06:14:17Z</dcterms:modified>
</cp:coreProperties>
</file>