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3" r:id="rId9"/>
    <p:sldId id="260" r:id="rId10"/>
    <p:sldId id="261" r:id="rId11"/>
    <p:sldId id="262" r:id="rId12"/>
    <p:sldId id="278" r:id="rId13"/>
    <p:sldId id="266" r:id="rId14"/>
    <p:sldId id="267" r:id="rId15"/>
    <p:sldId id="268" r:id="rId16"/>
    <p:sldId id="269" r:id="rId17"/>
    <p:sldId id="270" r:id="rId18"/>
    <p:sldId id="271" r:id="rId19"/>
    <p:sldId id="279" r:id="rId20"/>
    <p:sldId id="272" r:id="rId21"/>
    <p:sldId id="273" r:id="rId22"/>
    <p:sldId id="274" r:id="rId23"/>
    <p:sldId id="275" r:id="rId24"/>
    <p:sldId id="276" r:id="rId25"/>
    <p:sldId id="277" r:id="rId26"/>
    <p:sldId id="265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9C9C9"/>
    <a:srgbClr val="86FF41"/>
    <a:srgbClr val="FF4DAD"/>
    <a:srgbClr val="D942A1"/>
    <a:srgbClr val="C93EBE"/>
    <a:srgbClr val="AD34C9"/>
    <a:srgbClr val="9E79FF"/>
    <a:srgbClr val="3EE37E"/>
    <a:srgbClr val="EF8DDD"/>
    <a:srgbClr val="7A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1" autoAdjust="0"/>
  </p:normalViewPr>
  <p:slideViewPr>
    <p:cSldViewPr snapToGrid="0" snapToObjects="1">
      <p:cViewPr varScale="1">
        <p:scale>
          <a:sx n="78" d="100"/>
          <a:sy n="7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5,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a.csulb.edu/departments/linguistics/about-linguistics/" TargetMode="Externa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ciencedaily.com/releases/2014/09/140916112242.htm" TargetMode="External"/><Relationship Id="rId12" Type="http://schemas.openxmlformats.org/officeDocument/2006/relationships/hyperlink" Target="http://www.slideshare.net/kparuk/theories-of-conversation" TargetMode="External"/><Relationship Id="rId13" Type="http://schemas.openxmlformats.org/officeDocument/2006/relationships/hyperlink" Target="http://www.theguardian.com/world/2011/mar/16/germans-sensitive-names-children-teased" TargetMode="External"/><Relationship Id="rId14" Type="http://schemas.openxmlformats.org/officeDocument/2006/relationships/hyperlink" Target="http://teach-english-travel-overseas.com/teaching-tips/tip-learn-your-students-names" TargetMode="External"/><Relationship Id="rId15" Type="http://schemas.openxmlformats.org/officeDocument/2006/relationships/hyperlink" Target="https://mitpress.mit.edu/authors/adrian-akmajia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ulticulturalmeanderings.wordpress.com/tag/world-languages/" TargetMode="External"/><Relationship Id="rId3" Type="http://schemas.openxmlformats.org/officeDocument/2006/relationships/hyperlink" Target="http://fluentfocus.com/english-language-dialects/" TargetMode="External"/><Relationship Id="rId4" Type="http://schemas.openxmlformats.org/officeDocument/2006/relationships/hyperlink" Target="http://www.qd1919.com/surreal-trees.html" TargetMode="External"/><Relationship Id="rId5" Type="http://schemas.openxmlformats.org/officeDocument/2006/relationships/hyperlink" Target="https://www.pinterest.com/pin/188095721912085914/" TargetMode="External"/><Relationship Id="rId6" Type="http://schemas.openxmlformats.org/officeDocument/2006/relationships/hyperlink" Target="http://stackoverflow.com/questions/17342983/display-syntax-trees-in-webpage" TargetMode="External"/><Relationship Id="rId7" Type="http://schemas.openxmlformats.org/officeDocument/2006/relationships/hyperlink" Target="https://illinois.edu/blog/files/25/90941/3133.jpg" TargetMode="External"/><Relationship Id="rId8" Type="http://schemas.openxmlformats.org/officeDocument/2006/relationships/hyperlink" Target="http://www.ciee.org/study-abroad/morocco/rabat/language-culture/" TargetMode="External"/><Relationship Id="rId9" Type="http://schemas.openxmlformats.org/officeDocument/2006/relationships/hyperlink" Target="http://blogs.scientificamerican.com/observations/are-the-durban-climate-talks-or-climate-talks-in-general-doomed/" TargetMode="External"/><Relationship Id="rId10" Type="http://schemas.openxmlformats.org/officeDocument/2006/relationships/hyperlink" Target="http://www.azquotes.com/author/23941-Benjamin_Lee_Whor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1096" y="1422848"/>
            <a:ext cx="5773281" cy="3258627"/>
          </a:xfrm>
        </p:spPr>
        <p:txBody>
          <a:bodyPr>
            <a:noAutofit/>
          </a:bodyPr>
          <a:lstStyle/>
          <a:p>
            <a:r>
              <a:rPr lang="en-US" sz="6600" dirty="0"/>
              <a:t>What is Linguistics?</a:t>
            </a:r>
          </a:p>
        </p:txBody>
      </p:sp>
    </p:spTree>
    <p:extLst>
      <p:ext uri="{BB962C8B-B14F-4D97-AF65-F5344CB8AC3E}">
        <p14:creationId xmlns:p14="http://schemas.microsoft.com/office/powerpoint/2010/main" val="93369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531839"/>
            <a:ext cx="7991956" cy="17508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How many </a:t>
            </a:r>
            <a:r>
              <a:rPr lang="en-US" sz="4800" dirty="0"/>
              <a:t>languages are there in the </a:t>
            </a:r>
            <a:r>
              <a:rPr lang="en-US" sz="4800" dirty="0">
                <a:solidFill>
                  <a:srgbClr val="FFFF00"/>
                </a:solidFill>
              </a:rPr>
              <a:t>world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5" name="Picture 4" descr="human_language_families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95" y="2651915"/>
            <a:ext cx="6844937" cy="26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546054"/>
            <a:ext cx="7943724" cy="295643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What is the difference between a </a:t>
            </a:r>
            <a:r>
              <a:rPr lang="en-US" sz="5300" dirty="0">
                <a:solidFill>
                  <a:srgbClr val="FFFF00"/>
                </a:solidFill>
              </a:rPr>
              <a:t>language</a:t>
            </a:r>
            <a:r>
              <a:rPr lang="en-US" sz="5300" dirty="0"/>
              <a:t>, </a:t>
            </a:r>
            <a:r>
              <a:rPr lang="en-US" sz="5300" dirty="0" smtClean="0"/>
              <a:t>a </a:t>
            </a:r>
            <a:r>
              <a:rPr lang="en-US" sz="5300" dirty="0">
                <a:solidFill>
                  <a:srgbClr val="FFFF00"/>
                </a:solidFill>
              </a:rPr>
              <a:t>dialect</a:t>
            </a:r>
            <a:r>
              <a:rPr lang="en-US" sz="5300" dirty="0"/>
              <a:t>, and an </a:t>
            </a:r>
            <a:r>
              <a:rPr lang="en-US" sz="5300" dirty="0">
                <a:solidFill>
                  <a:srgbClr val="FFFF00"/>
                </a:solidFill>
              </a:rPr>
              <a:t>accent</a:t>
            </a:r>
            <a:r>
              <a:rPr lang="en-US" sz="5300" dirty="0" smtClean="0"/>
              <a:t>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4" name="Picture 3" descr="British-English-AccentCartoonCat-300x2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51" y="3373892"/>
            <a:ext cx="3097908" cy="23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1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2" y="0"/>
            <a:ext cx="7638255" cy="20389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can we analyze the grammar or </a:t>
            </a:r>
            <a:r>
              <a:rPr lang="en-US" sz="4000" dirty="0" smtClean="0">
                <a:solidFill>
                  <a:srgbClr val="FFFF00"/>
                </a:solidFill>
              </a:rPr>
              <a:t>syntax</a:t>
            </a:r>
            <a:r>
              <a:rPr lang="en-US" sz="4000" dirty="0" smtClean="0"/>
              <a:t> of a sentence with a </a:t>
            </a:r>
            <a:r>
              <a:rPr lang="en-US" sz="4000" dirty="0" smtClean="0">
                <a:solidFill>
                  <a:srgbClr val="FFFF00"/>
                </a:solidFill>
              </a:rPr>
              <a:t>tree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" name="Content Placeholder 3" descr="syntaxtr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" b="2938"/>
          <a:stretch>
            <a:fillRect/>
          </a:stretch>
        </p:blipFill>
        <p:spPr>
          <a:xfrm>
            <a:off x="3623306" y="2038974"/>
            <a:ext cx="4984106" cy="3203747"/>
          </a:xfrm>
        </p:spPr>
      </p:pic>
      <p:pic>
        <p:nvPicPr>
          <p:cNvPr id="6" name="Picture 5" descr="tre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2" y="2038974"/>
            <a:ext cx="3284024" cy="32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592518"/>
            <a:ext cx="7895492" cy="2330877"/>
          </a:xfrm>
        </p:spPr>
        <p:txBody>
          <a:bodyPr>
            <a:normAutofit/>
          </a:bodyPr>
          <a:lstStyle/>
          <a:p>
            <a:r>
              <a:rPr lang="en-US" sz="4800" dirty="0"/>
              <a:t>What do languages have </a:t>
            </a:r>
            <a:r>
              <a:rPr lang="en-US" sz="4800" dirty="0">
                <a:solidFill>
                  <a:srgbClr val="FFFF00"/>
                </a:solidFill>
              </a:rPr>
              <a:t>in common </a:t>
            </a:r>
            <a:r>
              <a:rPr lang="en-US" sz="4800" dirty="0"/>
              <a:t>and how do they </a:t>
            </a:r>
            <a:r>
              <a:rPr lang="en-US" sz="4800" dirty="0">
                <a:solidFill>
                  <a:srgbClr val="FFFF00"/>
                </a:solidFill>
              </a:rPr>
              <a:t>differ</a:t>
            </a:r>
            <a:r>
              <a:rPr lang="en-US" sz="4800" dirty="0"/>
              <a:t>?</a:t>
            </a:r>
          </a:p>
        </p:txBody>
      </p:sp>
      <p:pic>
        <p:nvPicPr>
          <p:cNvPr id="4" name="Content Placeholder 3" descr="lang overl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1" b="24261"/>
          <a:stretch>
            <a:fillRect/>
          </a:stretch>
        </p:blipFill>
        <p:spPr>
          <a:xfrm>
            <a:off x="3849490" y="3526451"/>
            <a:ext cx="4608710" cy="1663315"/>
          </a:xfrm>
        </p:spPr>
      </p:pic>
    </p:spTree>
    <p:extLst>
      <p:ext uri="{BB962C8B-B14F-4D97-AF65-F5344CB8AC3E}">
        <p14:creationId xmlns:p14="http://schemas.microsoft.com/office/powerpoint/2010/main" val="331641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76" y="467537"/>
            <a:ext cx="7943724" cy="2200913"/>
          </a:xfrm>
        </p:spPr>
        <p:txBody>
          <a:bodyPr>
            <a:noAutofit/>
          </a:bodyPr>
          <a:lstStyle/>
          <a:p>
            <a:r>
              <a:rPr lang="en-US" sz="4800" dirty="0"/>
              <a:t>How do languages </a:t>
            </a:r>
            <a:r>
              <a:rPr lang="en-US" sz="4800" dirty="0">
                <a:solidFill>
                  <a:srgbClr val="FFFF00"/>
                </a:solidFill>
              </a:rPr>
              <a:t>emerge</a:t>
            </a:r>
            <a:r>
              <a:rPr lang="en-US" sz="4800" dirty="0"/>
              <a:t>? How and why do they </a:t>
            </a:r>
            <a:r>
              <a:rPr lang="en-US" sz="4800" dirty="0">
                <a:solidFill>
                  <a:srgbClr val="FFFF00"/>
                </a:solidFill>
              </a:rPr>
              <a:t>change</a:t>
            </a:r>
            <a:r>
              <a:rPr lang="en-US" sz="4800" dirty="0"/>
              <a:t>?</a:t>
            </a:r>
          </a:p>
        </p:txBody>
      </p:sp>
      <p:pic>
        <p:nvPicPr>
          <p:cNvPr id="4" name="Content Placeholder 3" descr="Beowul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r="1617"/>
          <a:stretch>
            <a:fillRect/>
          </a:stretch>
        </p:blipFill>
        <p:spPr>
          <a:xfrm>
            <a:off x="3424553" y="3052306"/>
            <a:ext cx="4263105" cy="2491314"/>
          </a:xfrm>
        </p:spPr>
      </p:pic>
    </p:spTree>
    <p:extLst>
      <p:ext uri="{BB962C8B-B14F-4D97-AF65-F5344CB8AC3E}">
        <p14:creationId xmlns:p14="http://schemas.microsoft.com/office/powerpoint/2010/main" val="269819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2152689"/>
          </a:xfrm>
        </p:spPr>
        <p:txBody>
          <a:bodyPr>
            <a:noAutofit/>
          </a:bodyPr>
          <a:lstStyle/>
          <a:p>
            <a:r>
              <a:rPr lang="en-US" sz="4800" dirty="0"/>
              <a:t>What is the relationship between language and </a:t>
            </a:r>
            <a:r>
              <a:rPr lang="en-US" sz="4800" dirty="0">
                <a:solidFill>
                  <a:srgbClr val="FFFF00"/>
                </a:solidFill>
              </a:rPr>
              <a:t>culture</a:t>
            </a:r>
            <a:r>
              <a:rPr lang="en-US" sz="4800" dirty="0"/>
              <a:t>?</a:t>
            </a:r>
          </a:p>
        </p:txBody>
      </p:sp>
      <p:pic>
        <p:nvPicPr>
          <p:cNvPr id="4" name="Content Placeholder 3" descr="rabat-morocco-language-and-culture-studying-abroad-muslim-women-cover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7926"/>
          <a:stretch>
            <a:fillRect/>
          </a:stretch>
        </p:blipFill>
        <p:spPr>
          <a:xfrm>
            <a:off x="2073275" y="2830174"/>
            <a:ext cx="4986338" cy="2633662"/>
          </a:xfrm>
        </p:spPr>
      </p:pic>
    </p:spTree>
    <p:extLst>
      <p:ext uri="{BB962C8B-B14F-4D97-AF65-F5344CB8AC3E}">
        <p14:creationId xmlns:p14="http://schemas.microsoft.com/office/powerpoint/2010/main" val="356831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21" y="306789"/>
            <a:ext cx="8120575" cy="2859988"/>
          </a:xfrm>
        </p:spPr>
        <p:txBody>
          <a:bodyPr>
            <a:noAutofit/>
          </a:bodyPr>
          <a:lstStyle/>
          <a:p>
            <a:r>
              <a:rPr lang="en-US" sz="4400" dirty="0"/>
              <a:t>How are </a:t>
            </a:r>
            <a:r>
              <a:rPr lang="en-US" sz="4400" dirty="0">
                <a:solidFill>
                  <a:srgbClr val="FFFF00"/>
                </a:solidFill>
              </a:rPr>
              <a:t>world events </a:t>
            </a:r>
            <a:r>
              <a:rPr lang="en-US" sz="4400" dirty="0"/>
              <a:t>influenced by contact between groups that speak different languages?</a:t>
            </a:r>
          </a:p>
        </p:txBody>
      </p:sp>
      <p:pic>
        <p:nvPicPr>
          <p:cNvPr id="4" name="Content Placeholder 3" descr="durban-delegates_11-28-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b="16280"/>
          <a:stretch>
            <a:fillRect/>
          </a:stretch>
        </p:blipFill>
        <p:spPr>
          <a:xfrm>
            <a:off x="2370275" y="3440051"/>
            <a:ext cx="4076355" cy="1958249"/>
          </a:xfrm>
        </p:spPr>
      </p:pic>
    </p:spTree>
    <p:extLst>
      <p:ext uri="{BB962C8B-B14F-4D97-AF65-F5344CB8AC3E}">
        <p14:creationId xmlns:p14="http://schemas.microsoft.com/office/powerpoint/2010/main" val="92955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2361663"/>
          </a:xfrm>
        </p:spPr>
        <p:txBody>
          <a:bodyPr>
            <a:noAutofit/>
          </a:bodyPr>
          <a:lstStyle/>
          <a:p>
            <a:r>
              <a:rPr lang="en-US" sz="4000" dirty="0"/>
              <a:t>How does language </a:t>
            </a:r>
            <a:r>
              <a:rPr lang="en-US" sz="4000" dirty="0">
                <a:solidFill>
                  <a:srgbClr val="FFFF00"/>
                </a:solidFill>
              </a:rPr>
              <a:t>influence thinking </a:t>
            </a:r>
            <a:r>
              <a:rPr lang="en-US" sz="4000" dirty="0"/>
              <a:t>or perceptions of the world?</a:t>
            </a:r>
          </a:p>
        </p:txBody>
      </p:sp>
      <p:pic>
        <p:nvPicPr>
          <p:cNvPr id="4" name="Content Placeholder 3" descr="quote-language-shapes-the-way-we-think-and-determines-what-we-can-think-about-benjamin-lee-whorf-54-35-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7932"/>
          <a:stretch>
            <a:fillRect/>
          </a:stretch>
        </p:blipFill>
        <p:spPr>
          <a:xfrm>
            <a:off x="1152044" y="2748825"/>
            <a:ext cx="6549013" cy="2592950"/>
          </a:xfrm>
        </p:spPr>
      </p:pic>
    </p:spTree>
    <p:extLst>
      <p:ext uri="{BB962C8B-B14F-4D97-AF65-F5344CB8AC3E}">
        <p14:creationId xmlns:p14="http://schemas.microsoft.com/office/powerpoint/2010/main" val="50915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713" y="292074"/>
            <a:ext cx="7895492" cy="1975863"/>
          </a:xfrm>
        </p:spPr>
        <p:txBody>
          <a:bodyPr>
            <a:normAutofit/>
          </a:bodyPr>
          <a:lstStyle/>
          <a:p>
            <a:r>
              <a:rPr lang="en-US" sz="4400" dirty="0"/>
              <a:t>How do children learn their </a:t>
            </a:r>
            <a:r>
              <a:rPr lang="en-US" sz="4400" dirty="0">
                <a:solidFill>
                  <a:srgbClr val="FFFF00"/>
                </a:solidFill>
              </a:rPr>
              <a:t>first languages</a:t>
            </a:r>
            <a:r>
              <a:rPr lang="en-US" sz="4400" dirty="0"/>
              <a:t>?</a:t>
            </a:r>
          </a:p>
        </p:txBody>
      </p:sp>
      <p:pic>
        <p:nvPicPr>
          <p:cNvPr id="7" name="Content Placeholder 6" descr="140916112242_1_540x3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14540"/>
          <a:stretch>
            <a:fillRect/>
          </a:stretch>
        </p:blipFill>
        <p:spPr>
          <a:xfrm>
            <a:off x="2556300" y="2393739"/>
            <a:ext cx="4390627" cy="3005331"/>
          </a:xfrm>
        </p:spPr>
      </p:pic>
    </p:spTree>
    <p:extLst>
      <p:ext uri="{BB962C8B-B14F-4D97-AF65-F5344CB8AC3E}">
        <p14:creationId xmlns:p14="http://schemas.microsoft.com/office/powerpoint/2010/main" val="190976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1288253"/>
          </a:xfrm>
        </p:spPr>
        <p:txBody>
          <a:bodyPr>
            <a:noAutofit/>
          </a:bodyPr>
          <a:lstStyle/>
          <a:p>
            <a:r>
              <a:rPr lang="en-US" sz="4400" dirty="0"/>
              <a:t>do </a:t>
            </a:r>
            <a:r>
              <a:rPr lang="en-US" sz="4400" dirty="0">
                <a:solidFill>
                  <a:srgbClr val="FFFF00"/>
                </a:solidFill>
              </a:rPr>
              <a:t>conversations</a:t>
            </a:r>
            <a:r>
              <a:rPr lang="en-US" sz="4400" dirty="0"/>
              <a:t> follow </a:t>
            </a:r>
            <a:r>
              <a:rPr lang="en-US" sz="4400" dirty="0">
                <a:solidFill>
                  <a:srgbClr val="FFFF00"/>
                </a:solidFill>
              </a:rPr>
              <a:t>rules</a:t>
            </a:r>
            <a:r>
              <a:rPr lang="en-US" sz="4400" dirty="0"/>
              <a:t>?</a:t>
            </a:r>
          </a:p>
        </p:txBody>
      </p:sp>
      <p:pic>
        <p:nvPicPr>
          <p:cNvPr id="4" name="Content Placeholder 3" descr="theories-of-conversation-2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 b="21216"/>
          <a:stretch>
            <a:fillRect/>
          </a:stretch>
        </p:blipFill>
        <p:spPr>
          <a:xfrm>
            <a:off x="1058863" y="2001838"/>
            <a:ext cx="7797800" cy="3370262"/>
          </a:xfrm>
        </p:spPr>
      </p:pic>
    </p:spTree>
    <p:extLst>
      <p:ext uri="{BB962C8B-B14F-4D97-AF65-F5344CB8AC3E}">
        <p14:creationId xmlns:p14="http://schemas.microsoft.com/office/powerpoint/2010/main" val="12059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961" y="616520"/>
            <a:ext cx="7337611" cy="4708614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Linguistics </a:t>
            </a:r>
            <a:r>
              <a:rPr lang="en-US" sz="6000" dirty="0"/>
              <a:t>is </a:t>
            </a:r>
            <a:r>
              <a:rPr lang="en-US" sz="6000" dirty="0">
                <a:solidFill>
                  <a:srgbClr val="8FDEFF"/>
                </a:solidFill>
              </a:rPr>
              <a:t>the scientific study </a:t>
            </a:r>
            <a:r>
              <a:rPr lang="en-US" sz="6000" dirty="0"/>
              <a:t>of</a:t>
            </a:r>
            <a:r>
              <a:rPr lang="en-US" sz="6000" dirty="0">
                <a:solidFill>
                  <a:srgbClr val="8FDEFF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human </a:t>
            </a:r>
            <a:r>
              <a:rPr lang="en-US" sz="6000" dirty="0" smtClean="0">
                <a:solidFill>
                  <a:srgbClr val="FFFF00"/>
                </a:solidFill>
              </a:rPr>
              <a:t>natural </a:t>
            </a:r>
            <a:r>
              <a:rPr lang="en-US" sz="6000" dirty="0" smtClean="0">
                <a:solidFill>
                  <a:srgbClr val="FFFF00"/>
                </a:solidFill>
              </a:rPr>
              <a:t>language</a:t>
            </a:r>
            <a:r>
              <a:rPr lang="en-US" sz="6000" dirty="0"/>
              <a:t>.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374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2216989"/>
          </a:xfrm>
        </p:spPr>
        <p:txBody>
          <a:bodyPr>
            <a:noAutofit/>
          </a:bodyPr>
          <a:lstStyle/>
          <a:p>
            <a:r>
              <a:rPr lang="en-US" sz="4400" dirty="0"/>
              <a:t>How do children and </a:t>
            </a:r>
            <a:r>
              <a:rPr lang="en-US" sz="4400" dirty="0" smtClean="0"/>
              <a:t>adults </a:t>
            </a:r>
            <a:r>
              <a:rPr lang="en-US" sz="4400" dirty="0">
                <a:solidFill>
                  <a:srgbClr val="FFFF00"/>
                </a:solidFill>
              </a:rPr>
              <a:t>learn second languages</a:t>
            </a:r>
            <a:r>
              <a:rPr lang="en-US" sz="4400" dirty="0"/>
              <a:t>?</a:t>
            </a:r>
            <a:endParaRPr lang="en-US" sz="4400" b="1" dirty="0"/>
          </a:p>
        </p:txBody>
      </p:sp>
      <p:pic>
        <p:nvPicPr>
          <p:cNvPr id="4" name="Content Placeholder 3" descr="German-classroom-0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" b="2624"/>
          <a:stretch>
            <a:fillRect/>
          </a:stretch>
        </p:blipFill>
        <p:spPr>
          <a:xfrm>
            <a:off x="4041909" y="2878175"/>
            <a:ext cx="4833803" cy="2748077"/>
          </a:xfrm>
        </p:spPr>
      </p:pic>
    </p:spTree>
    <p:extLst>
      <p:ext uri="{BB962C8B-B14F-4D97-AF65-F5344CB8AC3E}">
        <p14:creationId xmlns:p14="http://schemas.microsoft.com/office/powerpoint/2010/main" val="387082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9" y="274638"/>
            <a:ext cx="8024111" cy="2120538"/>
          </a:xfrm>
        </p:spPr>
        <p:txBody>
          <a:bodyPr>
            <a:normAutofit/>
          </a:bodyPr>
          <a:lstStyle/>
          <a:p>
            <a:r>
              <a:rPr lang="en-US" sz="4400" dirty="0"/>
              <a:t>How can I be a better </a:t>
            </a:r>
            <a:r>
              <a:rPr lang="en-US" sz="4400" dirty="0">
                <a:solidFill>
                  <a:srgbClr val="FFFF00"/>
                </a:solidFill>
              </a:rPr>
              <a:t>teacher</a:t>
            </a:r>
            <a:r>
              <a:rPr lang="en-US" sz="4400" dirty="0"/>
              <a:t> of </a:t>
            </a:r>
            <a:r>
              <a:rPr lang="en-US" sz="4400" dirty="0">
                <a:solidFill>
                  <a:srgbClr val="FFFF00"/>
                </a:solidFill>
              </a:rPr>
              <a:t>English</a:t>
            </a:r>
            <a:r>
              <a:rPr lang="en-US" sz="4400" dirty="0"/>
              <a:t> </a:t>
            </a:r>
            <a:r>
              <a:rPr lang="en-US" sz="4400" dirty="0" smtClean="0"/>
              <a:t>or </a:t>
            </a:r>
            <a:r>
              <a:rPr lang="en-US" sz="4400" dirty="0" smtClean="0">
                <a:solidFill>
                  <a:srgbClr val="FFFF00"/>
                </a:solidFill>
              </a:rPr>
              <a:t>Chinese</a:t>
            </a:r>
            <a:r>
              <a:rPr lang="en-US" sz="4400" dirty="0" smtClean="0"/>
              <a:t> learners</a:t>
            </a:r>
            <a:r>
              <a:rPr lang="en-US" sz="4400" dirty="0"/>
              <a:t>?</a:t>
            </a:r>
          </a:p>
        </p:txBody>
      </p:sp>
      <p:pic>
        <p:nvPicPr>
          <p:cNvPr id="5" name="Content Placeholder 4" descr="Korean-Elementary-School-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b="4235"/>
          <a:stretch>
            <a:fillRect/>
          </a:stretch>
        </p:blipFill>
        <p:spPr>
          <a:xfrm>
            <a:off x="2122474" y="2781303"/>
            <a:ext cx="4727571" cy="2603498"/>
          </a:xfrm>
        </p:spPr>
      </p:pic>
    </p:spTree>
    <p:extLst>
      <p:ext uri="{BB962C8B-B14F-4D97-AF65-F5344CB8AC3E}">
        <p14:creationId xmlns:p14="http://schemas.microsoft.com/office/powerpoint/2010/main" val="4249461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435388"/>
            <a:ext cx="7895492" cy="403346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Places to learn about linguistics: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45090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647" y="112526"/>
            <a:ext cx="7284552" cy="5256526"/>
          </a:xfrm>
        </p:spPr>
        <p:txBody>
          <a:bodyPr>
            <a:normAutofit/>
          </a:bodyPr>
          <a:lstStyle/>
          <a:p>
            <a:r>
              <a:rPr lang="en-US" dirty="0" smtClean="0"/>
              <a:t>Language classes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literature and other classes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everyday life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tutoring and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5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796" y="274637"/>
            <a:ext cx="7461404" cy="5110489"/>
          </a:xfrm>
        </p:spPr>
        <p:txBody>
          <a:bodyPr>
            <a:normAutofit/>
          </a:bodyPr>
          <a:lstStyle/>
          <a:p>
            <a:r>
              <a:rPr lang="en-US" dirty="0" smtClean="0"/>
              <a:t>clubs </a:t>
            </a:r>
            <a:r>
              <a:rPr lang="en-US" dirty="0"/>
              <a:t>and activities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media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online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travel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anywhere, </a:t>
            </a:r>
            <a:r>
              <a:rPr lang="en-US" dirty="0" smtClean="0">
                <a:solidFill>
                  <a:srgbClr val="86FF41"/>
                </a:solidFill>
              </a:rPr>
              <a:t>any time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28278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Linguistics offers you a new, more </a:t>
            </a:r>
            <a:r>
              <a:rPr lang="en-US" sz="4000" dirty="0" smtClean="0">
                <a:solidFill>
                  <a:srgbClr val="D942A1"/>
                </a:solidFill>
              </a:rPr>
              <a:t>aware</a:t>
            </a:r>
            <a:r>
              <a:rPr lang="en-US" sz="4000" dirty="0" smtClean="0"/>
              <a:t> way of experiencing life and the world!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288" y="3247151"/>
            <a:ext cx="6319911" cy="208685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solidFill>
                  <a:srgbClr val="C9C9C9"/>
                </a:solidFill>
              </a:rPr>
              <a:t>Don’t get bogged down in boring linguistics texts</a:t>
            </a:r>
            <a:r>
              <a:rPr lang="en-US" dirty="0" smtClean="0">
                <a:solidFill>
                  <a:srgbClr val="C9C9C9"/>
                </a:solidFill>
              </a:rPr>
              <a:t>…</a:t>
            </a:r>
            <a:br>
              <a:rPr lang="en-US" dirty="0" smtClean="0">
                <a:solidFill>
                  <a:srgbClr val="C9C9C9"/>
                </a:solidFill>
              </a:rPr>
            </a:br>
            <a:endParaRPr lang="en-US" dirty="0">
              <a:solidFill>
                <a:srgbClr val="C9C9C9"/>
              </a:solidFill>
            </a:endParaRPr>
          </a:p>
        </p:txBody>
      </p:sp>
      <p:pic>
        <p:nvPicPr>
          <p:cNvPr id="4" name="Picture 3" descr="Akmajian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98" y="3758672"/>
            <a:ext cx="1548326" cy="19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2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http://www.cla.csulb.edu/departments/linguistics/about-linguistics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92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181" y="44655"/>
            <a:ext cx="7772400" cy="806788"/>
          </a:xfrm>
        </p:spPr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181" y="905160"/>
            <a:ext cx="7772400" cy="463690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http://cepb1.blogspot.tw/2014/11/open-your-</a:t>
            </a:r>
            <a:r>
              <a:rPr lang="en-US" dirty="0" smtClean="0">
                <a:hlinkClick r:id="rId2"/>
              </a:rPr>
              <a:t>ears.html 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://multiculturalmeanderings.wordpress.com/tag/world-languages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http://fluentfocus.com/english-language-dialects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http://www.qd1919.com/surreal-</a:t>
            </a:r>
            <a:r>
              <a:rPr lang="en-US" dirty="0" smtClean="0">
                <a:hlinkClick r:id="rId4"/>
              </a:rPr>
              <a:t>trees.html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pl-PL" dirty="0">
                <a:hlinkClick r:id="rId5"/>
              </a:rPr>
              <a:t>https://www.pinterest.com/pin/188095721912085914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r>
              <a:rPr lang="pl-PL" dirty="0">
                <a:hlinkClick r:id="rId6"/>
              </a:rPr>
              <a:t>http://stackoverflow.com/questions/17342983/display-syntax-trees-in-</a:t>
            </a:r>
            <a:r>
              <a:rPr lang="pl-PL" dirty="0" smtClean="0">
                <a:hlinkClick r:id="rId6"/>
              </a:rPr>
              <a:t>webpage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>
                <a:hlinkClick r:id="rId7"/>
              </a:rPr>
              <a:t>https://illinois.edu/blog/files/25/90941/3133.</a:t>
            </a:r>
            <a:r>
              <a:rPr lang="pl-PL" dirty="0" smtClean="0">
                <a:hlinkClick r:id="rId7"/>
              </a:rPr>
              <a:t>jpg</a:t>
            </a:r>
            <a:endParaRPr lang="pl-PL" dirty="0" smtClean="0"/>
          </a:p>
          <a:p>
            <a:r>
              <a:rPr lang="pl-PL" dirty="0">
                <a:hlinkClick r:id="rId8"/>
              </a:rPr>
              <a:t>http://www.ciee.org/study-abroad/morocco/rabat/language-culture</a:t>
            </a:r>
            <a:r>
              <a:rPr lang="pl-PL" dirty="0" smtClean="0">
                <a:hlinkClick r:id="rId8"/>
              </a:rPr>
              <a:t>/</a:t>
            </a:r>
            <a:endParaRPr lang="pl-PL" dirty="0" smtClean="0"/>
          </a:p>
          <a:p>
            <a:r>
              <a:rPr lang="pl-PL" dirty="0">
                <a:hlinkClick r:id="rId9"/>
              </a:rPr>
              <a:t>http://blogs.scientificamerican.com/observations/are-the-durban-climate-talks-or-climate-talks-in-general-doomed</a:t>
            </a:r>
            <a:r>
              <a:rPr lang="pl-PL" dirty="0" smtClean="0">
                <a:hlinkClick r:id="rId9"/>
              </a:rPr>
              <a:t>/</a:t>
            </a:r>
            <a:endParaRPr lang="pl-PL" dirty="0" smtClean="0"/>
          </a:p>
          <a:p>
            <a:r>
              <a:rPr lang="pl-PL" dirty="0">
                <a:hlinkClick r:id="rId10"/>
              </a:rPr>
              <a:t>http://www.azquotes.com/author/23941-</a:t>
            </a:r>
            <a:r>
              <a:rPr lang="pl-PL" dirty="0" smtClean="0">
                <a:hlinkClick r:id="rId10"/>
              </a:rPr>
              <a:t>Benjamin_Lee_Whorf</a:t>
            </a:r>
            <a:endParaRPr lang="pl-PL" dirty="0" smtClean="0"/>
          </a:p>
          <a:p>
            <a:r>
              <a:rPr lang="pl-PL" dirty="0">
                <a:hlinkClick r:id="rId11"/>
              </a:rPr>
              <a:t>http://www.sciencedaily.com/releases/2014/09/140916112242.</a:t>
            </a:r>
            <a:r>
              <a:rPr lang="pl-PL" dirty="0" smtClean="0">
                <a:hlinkClick r:id="rId11"/>
              </a:rPr>
              <a:t>htm</a:t>
            </a:r>
            <a:endParaRPr lang="pl-PL" dirty="0" smtClean="0"/>
          </a:p>
          <a:p>
            <a:r>
              <a:rPr lang="pl-PL" dirty="0">
                <a:hlinkClick r:id="rId12"/>
              </a:rPr>
              <a:t>http://www.slideshare.net/kparuk/theories-of-</a:t>
            </a:r>
            <a:r>
              <a:rPr lang="pl-PL" dirty="0" smtClean="0">
                <a:hlinkClick r:id="rId12"/>
              </a:rPr>
              <a:t>conversation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>
                <a:hlinkClick r:id="rId13"/>
              </a:rPr>
              <a:t>http://www.theguardian.com/world/2011/mar/16/germans-sensitive-names-children-</a:t>
            </a:r>
            <a:r>
              <a:rPr lang="pl-PL" dirty="0" smtClean="0">
                <a:hlinkClick r:id="rId13"/>
              </a:rPr>
              <a:t>teased</a:t>
            </a:r>
            <a:endParaRPr lang="pl-PL" dirty="0" smtClean="0"/>
          </a:p>
          <a:p>
            <a:r>
              <a:rPr lang="pl-PL" dirty="0">
                <a:hlinkClick r:id="rId14"/>
              </a:rPr>
              <a:t>http://teach-english-travel-overseas.com/teaching-tips/tip-learn-your-students-</a:t>
            </a:r>
            <a:r>
              <a:rPr lang="pl-PL" dirty="0" smtClean="0">
                <a:hlinkClick r:id="rId14"/>
              </a:rPr>
              <a:t>names</a:t>
            </a:r>
            <a:endParaRPr lang="pl-PL" dirty="0" smtClean="0"/>
          </a:p>
          <a:p>
            <a:r>
              <a:rPr lang="pl-PL" dirty="0">
                <a:hlinkClick r:id="rId15"/>
              </a:rPr>
              <a:t>https://mitpress.mit.edu/authors/adrian-</a:t>
            </a:r>
            <a:r>
              <a:rPr lang="pl-PL" dirty="0" smtClean="0">
                <a:hlinkClick r:id="rId15"/>
              </a:rPr>
              <a:t>akmajian</a:t>
            </a:r>
            <a:r>
              <a:rPr lang="pl-PL" dirty="0" smtClean="0"/>
              <a:t> 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0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87" y="341882"/>
            <a:ext cx="7831318" cy="529103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Theoretical linguistics </a:t>
            </a:r>
            <a:r>
              <a:rPr lang="en-US" sz="4000" dirty="0"/>
              <a:t>involves the systematic and analytical study </a:t>
            </a:r>
            <a:r>
              <a:rPr lang="en-US" sz="4000" dirty="0" smtClean="0"/>
              <a:t>of: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EF8DDD"/>
                </a:solidFill>
              </a:rPr>
              <a:t>speech </a:t>
            </a:r>
            <a:r>
              <a:rPr lang="en-US" sz="4000" dirty="0">
                <a:solidFill>
                  <a:srgbClr val="EF8DDD"/>
                </a:solidFill>
              </a:rPr>
              <a:t>sounds</a:t>
            </a:r>
            <a:r>
              <a:rPr lang="en-US" sz="4000" dirty="0"/>
              <a:t>,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words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FF00"/>
                </a:solidFill>
              </a:rPr>
              <a:t>sentences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3EE37E"/>
                </a:solidFill>
              </a:rPr>
              <a:t>meaning</a:t>
            </a:r>
            <a:r>
              <a:rPr lang="en-US" sz="4000" dirty="0"/>
              <a:t>, and </a:t>
            </a:r>
            <a:r>
              <a:rPr lang="en-US" sz="4000" dirty="0">
                <a:solidFill>
                  <a:srgbClr val="9E79FF"/>
                </a:solidFill>
              </a:rPr>
              <a:t>discourse</a:t>
            </a:r>
            <a:r>
              <a:rPr lang="en-US" sz="4000" dirty="0"/>
              <a:t>, and how they evolve over time. </a:t>
            </a:r>
          </a:p>
        </p:txBody>
      </p:sp>
    </p:spTree>
    <p:extLst>
      <p:ext uri="{BB962C8B-B14F-4D97-AF65-F5344CB8AC3E}">
        <p14:creationId xmlns:p14="http://schemas.microsoft.com/office/powerpoint/2010/main" val="32072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378" y="716327"/>
            <a:ext cx="7741822" cy="485178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Applied linguistics</a:t>
            </a: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dirty="0" smtClean="0"/>
              <a:t>involves:</a:t>
            </a:r>
            <a:br>
              <a:rPr lang="en-US" sz="4800" dirty="0" smtClean="0"/>
            </a:br>
            <a:r>
              <a:rPr lang="en-US" sz="4800" dirty="0" smtClean="0"/>
              <a:t>the </a:t>
            </a:r>
            <a:r>
              <a:rPr lang="en-US" sz="4800" dirty="0">
                <a:solidFill>
                  <a:srgbClr val="EF8DDD"/>
                </a:solidFill>
              </a:rPr>
              <a:t>mental</a:t>
            </a:r>
            <a:r>
              <a:rPr lang="en-US" sz="4800" dirty="0"/>
              <a:t>, </a:t>
            </a:r>
            <a:r>
              <a:rPr lang="en-US" sz="4800" dirty="0">
                <a:solidFill>
                  <a:srgbClr val="7AA6FF"/>
                </a:solidFill>
              </a:rPr>
              <a:t>social</a:t>
            </a:r>
            <a:r>
              <a:rPr lang="en-US" sz="4800" dirty="0"/>
              <a:t>, </a:t>
            </a:r>
            <a:r>
              <a:rPr lang="en-US" sz="4800" dirty="0">
                <a:solidFill>
                  <a:srgbClr val="FFFF00"/>
                </a:solidFill>
              </a:rPr>
              <a:t>cultural</a:t>
            </a:r>
            <a:r>
              <a:rPr lang="en-US" sz="4800" dirty="0"/>
              <a:t>, and </a:t>
            </a:r>
            <a:r>
              <a:rPr lang="en-US" sz="4800" dirty="0">
                <a:solidFill>
                  <a:srgbClr val="3EE37E"/>
                </a:solidFill>
              </a:rPr>
              <a:t>educational</a:t>
            </a:r>
            <a:r>
              <a:rPr lang="en-US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aspects </a:t>
            </a:r>
            <a:r>
              <a:rPr lang="en-US" sz="4800" dirty="0"/>
              <a:t>of language. 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567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9999"/>
            <a:ext cx="7772400" cy="132081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linguistics is </a:t>
            </a:r>
            <a:r>
              <a:rPr lang="en-US" sz="4800" b="1" dirty="0" smtClean="0">
                <a:solidFill>
                  <a:srgbClr val="FFFF00"/>
                </a:solidFill>
              </a:rPr>
              <a:t>not: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97927"/>
            <a:ext cx="7772400" cy="305591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Mulitlingualism</a:t>
            </a:r>
            <a:r>
              <a:rPr lang="en-US" sz="4400" dirty="0" smtClean="0"/>
              <a:t> or </a:t>
            </a:r>
            <a:r>
              <a:rPr lang="en-US" sz="4400" dirty="0" err="1" smtClean="0"/>
              <a:t>polyglottism</a:t>
            </a:r>
            <a:endParaRPr lang="en-US" sz="4400" dirty="0" smtClean="0"/>
          </a:p>
          <a:p>
            <a:r>
              <a:rPr lang="en-US" sz="4400" dirty="0" smtClean="0"/>
              <a:t>Translation or interpretation</a:t>
            </a:r>
          </a:p>
          <a:p>
            <a:r>
              <a:rPr lang="en-US" sz="4400" dirty="0" smtClean="0"/>
              <a:t>Prescriptive grammar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68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14" y="274638"/>
            <a:ext cx="8238352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Subfields</a:t>
            </a:r>
            <a:r>
              <a:rPr lang="en-US" dirty="0" smtClean="0"/>
              <a:t> of linguistics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741" y="1417638"/>
            <a:ext cx="6380296" cy="3886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Phonetics and Phonology</a:t>
            </a:r>
          </a:p>
          <a:p>
            <a:r>
              <a:rPr lang="en-US" sz="3600" dirty="0" smtClean="0"/>
              <a:t>Morphology</a:t>
            </a:r>
          </a:p>
          <a:p>
            <a:r>
              <a:rPr lang="en-US" sz="3600" dirty="0" smtClean="0"/>
              <a:t>Syntax</a:t>
            </a:r>
          </a:p>
          <a:p>
            <a:r>
              <a:rPr lang="en-US" sz="3600" dirty="0" smtClean="0"/>
              <a:t>Semantics</a:t>
            </a:r>
          </a:p>
          <a:p>
            <a:r>
              <a:rPr lang="en-US" sz="3600" dirty="0" smtClean="0"/>
              <a:t>Pragmatics</a:t>
            </a:r>
          </a:p>
          <a:p>
            <a:r>
              <a:rPr lang="en-US" sz="3600" dirty="0" smtClean="0"/>
              <a:t>Sociolinguistics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365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16" y="830286"/>
            <a:ext cx="7790666" cy="433051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Historical Linguistics</a:t>
            </a:r>
          </a:p>
          <a:p>
            <a:r>
              <a:rPr lang="en-US" sz="3600" dirty="0" smtClean="0"/>
              <a:t>First and Second Language Acquisition</a:t>
            </a:r>
          </a:p>
          <a:p>
            <a:r>
              <a:rPr lang="en-US" sz="3600" dirty="0" err="1" smtClean="0"/>
              <a:t>Psycholingustics</a:t>
            </a:r>
            <a:r>
              <a:rPr lang="en-US" sz="3600" dirty="0" smtClean="0"/>
              <a:t> </a:t>
            </a:r>
            <a:r>
              <a:rPr lang="en-US" sz="3600" dirty="0"/>
              <a:t>and Psychology of </a:t>
            </a:r>
            <a:r>
              <a:rPr lang="en-US" sz="3600" dirty="0" smtClean="0"/>
              <a:t>   </a:t>
            </a:r>
            <a:br>
              <a:rPr lang="en-US" sz="3600" dirty="0" smtClean="0"/>
            </a:br>
            <a:r>
              <a:rPr lang="en-US" sz="3600" dirty="0" smtClean="0"/>
              <a:t> Language</a:t>
            </a:r>
            <a:endParaRPr lang="en-US" sz="3600" dirty="0"/>
          </a:p>
          <a:p>
            <a:r>
              <a:rPr lang="en-US" sz="3600" dirty="0" err="1" smtClean="0"/>
              <a:t>Neurolinguistics</a:t>
            </a:r>
            <a:endParaRPr lang="en-US" sz="3600" dirty="0" smtClean="0"/>
          </a:p>
          <a:p>
            <a:r>
              <a:rPr lang="en-US" sz="3600" dirty="0"/>
              <a:t>Evolution of Language</a:t>
            </a:r>
          </a:p>
          <a:p>
            <a:r>
              <a:rPr lang="en-US" sz="3600" dirty="0" smtClean="0"/>
              <a:t>Study </a:t>
            </a:r>
            <a:r>
              <a:rPr lang="en-US" sz="3600" dirty="0"/>
              <a:t>of Writing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3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80" y="288794"/>
            <a:ext cx="7399912" cy="19578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first step to studying </a:t>
            </a:r>
            <a:br>
              <a:rPr lang="en-US" sz="4000" dirty="0" smtClean="0"/>
            </a:br>
            <a:r>
              <a:rPr lang="en-US" sz="4000" dirty="0" smtClean="0"/>
              <a:t>linguistics is to </a:t>
            </a:r>
            <a:br>
              <a:rPr lang="en-US" sz="4000" dirty="0" smtClean="0"/>
            </a:br>
            <a:r>
              <a:rPr lang="en-US" sz="4400" b="1" dirty="0" smtClean="0">
                <a:solidFill>
                  <a:srgbClr val="FF4DAD"/>
                </a:solidFill>
              </a:rPr>
              <a:t>open your ears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  <p:pic>
        <p:nvPicPr>
          <p:cNvPr id="4" name="Content Placeholder 3" descr="openyourea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 b="10650"/>
          <a:stretch>
            <a:fillRect/>
          </a:stretch>
        </p:blipFill>
        <p:spPr>
          <a:xfrm>
            <a:off x="2637575" y="2534324"/>
            <a:ext cx="5315902" cy="2597988"/>
          </a:xfrm>
        </p:spPr>
      </p:pic>
    </p:spTree>
    <p:extLst>
      <p:ext uri="{BB962C8B-B14F-4D97-AF65-F5344CB8AC3E}">
        <p14:creationId xmlns:p14="http://schemas.microsoft.com/office/powerpoint/2010/main" val="262455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07" y="274638"/>
            <a:ext cx="7226925" cy="503011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6600"/>
                </a:solidFill>
              </a:rPr>
              <a:t>Linguists</a:t>
            </a:r>
            <a:r>
              <a:rPr lang="en-US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are interested in questions like:</a:t>
            </a:r>
            <a:br>
              <a:rPr lang="en-US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8355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4337</TotalTime>
  <Words>497</Words>
  <Application>Microsoft Macintosh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 Pop</vt:lpstr>
      <vt:lpstr>What is Linguistics?</vt:lpstr>
      <vt:lpstr> Linguistics is the scientific study of human natural language.  </vt:lpstr>
      <vt:lpstr>Theoretical linguistics involves the systematic and analytical study of:  speech sounds, words, sentences, meaning, and discourse, and how they evolve over time. </vt:lpstr>
      <vt:lpstr>Applied linguistics involves: the mental, social, cultural, and educational  aspects of language.  </vt:lpstr>
      <vt:lpstr>What linguistics is not:</vt:lpstr>
      <vt:lpstr>Subfields of linguistics include:</vt:lpstr>
      <vt:lpstr>PowerPoint Presentation</vt:lpstr>
      <vt:lpstr>The first step to studying  linguistics is to  open your ears!</vt:lpstr>
      <vt:lpstr>Linguists are interested in questions like: </vt:lpstr>
      <vt:lpstr>How many languages are there in the world?</vt:lpstr>
      <vt:lpstr>What is the difference between a language, a dialect, and an accent? </vt:lpstr>
      <vt:lpstr>How can we analyze the grammar or syntax of a sentence with a tree?</vt:lpstr>
      <vt:lpstr>What do languages have in common and how do they differ?</vt:lpstr>
      <vt:lpstr>How do languages emerge? How and why do they change?</vt:lpstr>
      <vt:lpstr>What is the relationship between language and culture?</vt:lpstr>
      <vt:lpstr>How are world events influenced by contact between groups that speak different languages?</vt:lpstr>
      <vt:lpstr>How does language influence thinking or perceptions of the world?</vt:lpstr>
      <vt:lpstr>How do children learn their first languages?</vt:lpstr>
      <vt:lpstr>do conversations follow rules?</vt:lpstr>
      <vt:lpstr>How do children and adults learn second languages?</vt:lpstr>
      <vt:lpstr>How can I be a better teacher of English or Chinese learners?</vt:lpstr>
      <vt:lpstr>Places to learn about linguistics:</vt:lpstr>
      <vt:lpstr>Language classes  literature and other classes   everyday life  tutoring and work</vt:lpstr>
      <vt:lpstr>clubs and activities  the media  online  travel  anywhere, any time!</vt:lpstr>
      <vt:lpstr>Linguistics offers you a new, more aware way of experiencing life and the world!</vt:lpstr>
      <vt:lpstr>TEXT Source</vt:lpstr>
      <vt:lpstr>Image 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Linguistics?</dc:title>
  <dc:creator>Karen Steffen Chung</dc:creator>
  <cp:lastModifiedBy>Karen Steffen Chung</cp:lastModifiedBy>
  <cp:revision>66</cp:revision>
  <cp:lastPrinted>2015-09-07T10:37:10Z</cp:lastPrinted>
  <dcterms:created xsi:type="dcterms:W3CDTF">2015-09-04T02:13:59Z</dcterms:created>
  <dcterms:modified xsi:type="dcterms:W3CDTF">2015-09-07T10:41:27Z</dcterms:modified>
</cp:coreProperties>
</file>